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30"/>
  </p:notesMasterIdLst>
  <p:sldIdLst>
    <p:sldId id="256" r:id="rId2"/>
    <p:sldId id="301" r:id="rId3"/>
    <p:sldId id="257" r:id="rId4"/>
    <p:sldId id="258" r:id="rId5"/>
    <p:sldId id="259" r:id="rId6"/>
    <p:sldId id="260" r:id="rId7"/>
    <p:sldId id="261" r:id="rId8"/>
    <p:sldId id="262" r:id="rId9"/>
    <p:sldId id="306" r:id="rId10"/>
    <p:sldId id="291" r:id="rId11"/>
    <p:sldId id="266" r:id="rId12"/>
    <p:sldId id="267" r:id="rId13"/>
    <p:sldId id="268" r:id="rId14"/>
    <p:sldId id="297" r:id="rId15"/>
    <p:sldId id="298" r:id="rId16"/>
    <p:sldId id="300" r:id="rId17"/>
    <p:sldId id="269" r:id="rId18"/>
    <p:sldId id="274" r:id="rId19"/>
    <p:sldId id="282" r:id="rId20"/>
    <p:sldId id="307" r:id="rId21"/>
    <p:sldId id="270" r:id="rId22"/>
    <p:sldId id="277" r:id="rId23"/>
    <p:sldId id="271" r:id="rId24"/>
    <p:sldId id="272" r:id="rId25"/>
    <p:sldId id="273" r:id="rId26"/>
    <p:sldId id="275" r:id="rId27"/>
    <p:sldId id="278" r:id="rId28"/>
    <p:sldId id="280"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BFE8"/>
    <a:srgbClr val="FF5050"/>
    <a:srgbClr val="007DDA"/>
    <a:srgbClr val="0086EA"/>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316" autoAdjust="0"/>
  </p:normalViewPr>
  <p:slideViewPr>
    <p:cSldViewPr snapToGrid="0" snapToObjects="1">
      <p:cViewPr>
        <p:scale>
          <a:sx n="58" d="100"/>
          <a:sy n="58" d="100"/>
        </p:scale>
        <p:origin x="1520" y="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0F7D27-22B6-4624-8027-4C15D21A7A5C}"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138D0CF0-3C2C-4436-AC66-E62413D0036A}">
      <dgm:prSet phldrT="[Text]" custT="1"/>
      <dgm:spPr/>
      <dgm:t>
        <a:bodyPr/>
        <a:lstStyle/>
        <a:p>
          <a:pPr>
            <a:buClr>
              <a:schemeClr val="accent1"/>
            </a:buClr>
            <a:buFont typeface="Calibri" panose="020F0502020204030204" pitchFamily="34" charset="0"/>
          </a:pPr>
          <a:r>
            <a:rPr lang="en-US" sz="2000" b="1" dirty="0"/>
            <a:t>1️⃣ BAYESIAN HIERARCHICAL MODEL</a:t>
          </a:r>
        </a:p>
      </dgm:t>
    </dgm:pt>
    <dgm:pt modelId="{BFE97060-CD0D-4F85-AD6C-FA7E0E34E7B1}" type="parTrans" cxnId="{3A4E5F60-F3F0-4A9E-8150-481620063074}">
      <dgm:prSet/>
      <dgm:spPr/>
      <dgm:t>
        <a:bodyPr/>
        <a:lstStyle/>
        <a:p>
          <a:endParaRPr lang="en-US"/>
        </a:p>
      </dgm:t>
    </dgm:pt>
    <dgm:pt modelId="{463564AE-110C-4C42-8251-1DB1F12E858E}" type="sibTrans" cxnId="{3A4E5F60-F3F0-4A9E-8150-481620063074}">
      <dgm:prSet/>
      <dgm:spPr/>
      <dgm:t>
        <a:bodyPr/>
        <a:lstStyle/>
        <a:p>
          <a:endParaRPr lang="en-US"/>
        </a:p>
      </dgm:t>
    </dgm:pt>
    <dgm:pt modelId="{94419212-691B-4F80-B97E-F5C9E4C1876D}">
      <dgm:prSet phldrT="[Text]" custT="1"/>
      <dgm:spPr/>
      <dgm:t>
        <a:bodyPr/>
        <a:lstStyle/>
        <a:p>
          <a:pPr>
            <a:buClr>
              <a:schemeClr val="accent1"/>
            </a:buClr>
            <a:buFont typeface="Calibri" panose="020F0502020204030204" pitchFamily="34" charset="0"/>
          </a:pPr>
          <a:r>
            <a:rPr lang="en-US" sz="1600" dirty="0">
              <a:solidFill>
                <a:srgbClr val="0070C0"/>
              </a:solidFill>
              <a:latin typeface="+mn-lt"/>
            </a:rPr>
            <a:t>Estimates population-level aging effects while accounting for individual variation</a:t>
          </a:r>
        </a:p>
      </dgm:t>
    </dgm:pt>
    <dgm:pt modelId="{C8FAFD0D-36DC-47A0-B6A8-A9ECE5F2FAFC}" type="parTrans" cxnId="{A8AA7CC9-D4A1-4416-8F7B-E606CC14DFDC}">
      <dgm:prSet/>
      <dgm:spPr/>
      <dgm:t>
        <a:bodyPr/>
        <a:lstStyle/>
        <a:p>
          <a:endParaRPr lang="en-US"/>
        </a:p>
      </dgm:t>
    </dgm:pt>
    <dgm:pt modelId="{EF0A42C6-35E6-4EBC-AF54-89BDDF9053E7}" type="sibTrans" cxnId="{A8AA7CC9-D4A1-4416-8F7B-E606CC14DFDC}">
      <dgm:prSet/>
      <dgm:spPr/>
      <dgm:t>
        <a:bodyPr/>
        <a:lstStyle/>
        <a:p>
          <a:endParaRPr lang="en-US"/>
        </a:p>
      </dgm:t>
    </dgm:pt>
    <dgm:pt modelId="{F7EF7B05-977F-450D-8EC6-3DE6D90EFC5B}">
      <dgm:prSet phldrT="[Text]" custT="1"/>
      <dgm:spPr/>
      <dgm:t>
        <a:bodyPr/>
        <a:lstStyle/>
        <a:p>
          <a:pPr>
            <a:buClr>
              <a:schemeClr val="accent1"/>
            </a:buClr>
            <a:buFont typeface="Calibri" panose="020F0502020204030204" pitchFamily="34" charset="0"/>
          </a:pPr>
          <a:r>
            <a:rPr lang="en-US" sz="2000" b="1" kern="1200" dirty="0">
              <a:latin typeface="Calibri" panose="020F0502020204030204"/>
              <a:ea typeface="+mn-ea"/>
              <a:cs typeface="+mn-cs"/>
            </a:rPr>
            <a:t>2️⃣ CHANGEPOINT DETECTION</a:t>
          </a:r>
        </a:p>
      </dgm:t>
    </dgm:pt>
    <dgm:pt modelId="{29E6A126-F253-4BEC-BF11-21C64A13E381}" type="parTrans" cxnId="{B66C5C5F-2CA9-4897-B573-B8DF2E701147}">
      <dgm:prSet/>
      <dgm:spPr/>
      <dgm:t>
        <a:bodyPr/>
        <a:lstStyle/>
        <a:p>
          <a:endParaRPr lang="en-US"/>
        </a:p>
      </dgm:t>
    </dgm:pt>
    <dgm:pt modelId="{E2DE2A4E-00AB-43E5-940E-235EA5F55B60}" type="sibTrans" cxnId="{B66C5C5F-2CA9-4897-B573-B8DF2E701147}">
      <dgm:prSet/>
      <dgm:spPr/>
      <dgm:t>
        <a:bodyPr/>
        <a:lstStyle/>
        <a:p>
          <a:endParaRPr lang="en-US"/>
        </a:p>
      </dgm:t>
    </dgm:pt>
    <dgm:pt modelId="{21F4187C-03AF-4DBF-8B70-A38FF5C76556}">
      <dgm:prSet phldrT="[Text]" custT="1"/>
      <dgm:spPr/>
      <dgm:t>
        <a:bodyPr/>
        <a:lstStyle/>
        <a:p>
          <a:pPr>
            <a:buClr>
              <a:schemeClr val="accent1"/>
            </a:buClr>
            <a:buFont typeface="Calibri" panose="020F0502020204030204" pitchFamily="34" charset="0"/>
          </a:pPr>
          <a:r>
            <a:rPr lang="en-US" sz="1600" kern="1200" dirty="0">
              <a:solidFill>
                <a:srgbClr val="0070C0"/>
              </a:solidFill>
              <a:latin typeface="+mn-lt"/>
              <a:ea typeface="+mn-ea"/>
              <a:cs typeface="+mn-cs"/>
            </a:rPr>
            <a:t>Identifies when significant declines occur in individual velocity trajectories</a:t>
          </a:r>
        </a:p>
      </dgm:t>
    </dgm:pt>
    <dgm:pt modelId="{A2C89F0E-67E8-4BC8-8248-C49A3BEE4923}" type="parTrans" cxnId="{40532284-F423-4AD1-BFD5-FEC24F505E35}">
      <dgm:prSet/>
      <dgm:spPr/>
      <dgm:t>
        <a:bodyPr/>
        <a:lstStyle/>
        <a:p>
          <a:endParaRPr lang="en-US"/>
        </a:p>
      </dgm:t>
    </dgm:pt>
    <dgm:pt modelId="{164B4C3A-2EE4-47A8-A620-5ECD0A1F98F6}" type="sibTrans" cxnId="{40532284-F423-4AD1-BFD5-FEC24F505E35}">
      <dgm:prSet/>
      <dgm:spPr/>
      <dgm:t>
        <a:bodyPr/>
        <a:lstStyle/>
        <a:p>
          <a:endParaRPr lang="en-US"/>
        </a:p>
      </dgm:t>
    </dgm:pt>
    <dgm:pt modelId="{289162B3-9199-49E1-BFE9-4EA2CFB8AABD}">
      <dgm:prSet custT="1"/>
      <dgm:spPr/>
      <dgm:t>
        <a:bodyPr/>
        <a:lstStyle/>
        <a:p>
          <a:r>
            <a:rPr lang="en-US" sz="1600" dirty="0">
              <a:solidFill>
                <a:srgbClr val="0070C0"/>
              </a:solidFill>
              <a:latin typeface="+mn-lt"/>
            </a:rPr>
            <a:t>Posterior distributions quantify parametric uncertainty via Stan MCMC sampling</a:t>
          </a:r>
        </a:p>
      </dgm:t>
    </dgm:pt>
    <dgm:pt modelId="{529ABEE2-E30E-4028-82FE-BDE4CD81C303}" type="parTrans" cxnId="{F8283538-A6F2-4B7C-9D75-218328FD076C}">
      <dgm:prSet/>
      <dgm:spPr/>
      <dgm:t>
        <a:bodyPr/>
        <a:lstStyle/>
        <a:p>
          <a:endParaRPr lang="en-US"/>
        </a:p>
      </dgm:t>
    </dgm:pt>
    <dgm:pt modelId="{6FA20C92-C508-43A7-BD44-E3EF94E13DA7}" type="sibTrans" cxnId="{F8283538-A6F2-4B7C-9D75-218328FD076C}">
      <dgm:prSet/>
      <dgm:spPr/>
      <dgm:t>
        <a:bodyPr/>
        <a:lstStyle/>
        <a:p>
          <a:endParaRPr lang="en-US"/>
        </a:p>
      </dgm:t>
    </dgm:pt>
    <dgm:pt modelId="{06B62413-A7C0-4105-9E48-EE5A5C25D344}">
      <dgm:prSet custT="1"/>
      <dgm:spPr/>
      <dgm:t>
        <a:bodyPr/>
        <a:lstStyle/>
        <a:p>
          <a:r>
            <a:rPr lang="en-US" sz="1600" dirty="0">
              <a:solidFill>
                <a:srgbClr val="0070C0"/>
              </a:solidFill>
              <a:latin typeface="+mn-lt"/>
            </a:rPr>
            <a:t>Provides future predictions using partial pooling, population mean, and posterior probability</a:t>
          </a:r>
        </a:p>
      </dgm:t>
    </dgm:pt>
    <dgm:pt modelId="{8084A66D-1364-40E5-B28A-3F76CCEF44C8}" type="parTrans" cxnId="{68DA1C10-2032-435E-A034-CDD37A606D12}">
      <dgm:prSet/>
      <dgm:spPr/>
      <dgm:t>
        <a:bodyPr/>
        <a:lstStyle/>
        <a:p>
          <a:endParaRPr lang="en-US"/>
        </a:p>
      </dgm:t>
    </dgm:pt>
    <dgm:pt modelId="{BABD4820-D80F-4308-99EA-54D71D756AA7}" type="sibTrans" cxnId="{68DA1C10-2032-435E-A034-CDD37A606D12}">
      <dgm:prSet/>
      <dgm:spPr/>
      <dgm:t>
        <a:bodyPr/>
        <a:lstStyle/>
        <a:p>
          <a:endParaRPr lang="en-US"/>
        </a:p>
      </dgm:t>
    </dgm:pt>
    <dgm:pt modelId="{80300A42-2C50-4B0A-8EE1-D1C8D00DC771}">
      <dgm:prSet custT="1"/>
      <dgm:spPr/>
      <dgm:t>
        <a:bodyPr spcFirstLastPara="0" vert="horz" wrap="square" lIns="91440" tIns="91440" rIns="91440" bIns="91440" numCol="1" spcCol="1270" anchor="ctr" anchorCtr="0"/>
        <a:lstStyle/>
        <a:p>
          <a:r>
            <a:rPr lang="en-US" sz="2000" kern="1200" dirty="0"/>
            <a:t>3️⃣ </a:t>
          </a:r>
          <a:r>
            <a:rPr lang="en-US" sz="2000" b="1" kern="1200" dirty="0">
              <a:latin typeface="Calibri" panose="020F0502020204030204"/>
              <a:ea typeface="+mn-ea"/>
              <a:cs typeface="+mn-cs"/>
            </a:rPr>
            <a:t>RISK</a:t>
          </a:r>
          <a:r>
            <a:rPr lang="en-US" sz="2000" kern="1200" dirty="0"/>
            <a:t> </a:t>
          </a:r>
          <a:r>
            <a:rPr lang="en-US" sz="2000" b="1" kern="1200" dirty="0">
              <a:latin typeface="Calibri" panose="020F0502020204030204"/>
              <a:ea typeface="+mn-ea"/>
              <a:cs typeface="+mn-cs"/>
            </a:rPr>
            <a:t>ASSESSMENT</a:t>
          </a:r>
          <a:r>
            <a:rPr lang="en-US" sz="2000" kern="1200" dirty="0"/>
            <a:t> </a:t>
          </a:r>
          <a:r>
            <a:rPr lang="en-US" sz="2000" b="1" kern="1200" dirty="0">
              <a:latin typeface="Calibri" panose="020F0502020204030204"/>
              <a:ea typeface="+mn-ea"/>
              <a:cs typeface="+mn-cs"/>
            </a:rPr>
            <a:t>FRAMEWORK</a:t>
          </a:r>
        </a:p>
      </dgm:t>
    </dgm:pt>
    <dgm:pt modelId="{B1563D2A-C9F0-4451-A4AE-0F649D2A9ADB}" type="parTrans" cxnId="{D78835CE-E212-4808-868D-8500EC0A79FD}">
      <dgm:prSet/>
      <dgm:spPr/>
      <dgm:t>
        <a:bodyPr/>
        <a:lstStyle/>
        <a:p>
          <a:endParaRPr lang="en-US"/>
        </a:p>
      </dgm:t>
    </dgm:pt>
    <dgm:pt modelId="{3A063BE9-FAD5-4D4A-A28E-D0F92993EBDD}" type="sibTrans" cxnId="{D78835CE-E212-4808-868D-8500EC0A79FD}">
      <dgm:prSet/>
      <dgm:spPr/>
      <dgm:t>
        <a:bodyPr/>
        <a:lstStyle/>
        <a:p>
          <a:endParaRPr lang="en-US"/>
        </a:p>
      </dgm:t>
    </dgm:pt>
    <dgm:pt modelId="{EE612502-B434-48A7-AB77-FF711AF98E42}">
      <dgm:prSet custT="1"/>
      <dgm:spPr/>
      <dgm:t>
        <a:bodyPr/>
        <a:lstStyle/>
        <a:p>
          <a:pPr marL="171450" lvl="1" indent="-171450" defTabSz="800100">
            <a:spcBef>
              <a:spcPct val="0"/>
            </a:spcBef>
            <a:spcAft>
              <a:spcPct val="20000"/>
            </a:spcAft>
            <a:buClr>
              <a:srgbClr val="1CADE4"/>
            </a:buClr>
            <a:buFont typeface="Calibri" panose="020F0502020204030204" pitchFamily="34" charset="0"/>
            <a:buChar char="•"/>
          </a:pPr>
          <a:r>
            <a:rPr lang="en-US" sz="1600" kern="1200" dirty="0">
              <a:solidFill>
                <a:srgbClr val="0070C0"/>
              </a:solidFill>
              <a:latin typeface="+mn-lt"/>
              <a:ea typeface="+mn-ea"/>
              <a:cs typeface="+mn-cs"/>
            </a:rPr>
            <a:t>Weighted ensemble approach of multiple components</a:t>
          </a:r>
        </a:p>
      </dgm:t>
    </dgm:pt>
    <dgm:pt modelId="{72218E9A-2841-4EA5-A199-E0A39ACC5872}" type="parTrans" cxnId="{9A9F051B-D986-47B6-AC3C-C497389BB62C}">
      <dgm:prSet/>
      <dgm:spPr/>
      <dgm:t>
        <a:bodyPr/>
        <a:lstStyle/>
        <a:p>
          <a:endParaRPr lang="en-US"/>
        </a:p>
      </dgm:t>
    </dgm:pt>
    <dgm:pt modelId="{2CCCAEEF-A44A-4081-AEEE-FFFD068FE385}" type="sibTrans" cxnId="{9A9F051B-D986-47B6-AC3C-C497389BB62C}">
      <dgm:prSet/>
      <dgm:spPr/>
      <dgm:t>
        <a:bodyPr/>
        <a:lstStyle/>
        <a:p>
          <a:endParaRPr lang="en-US"/>
        </a:p>
      </dgm:t>
    </dgm:pt>
    <dgm:pt modelId="{C245E321-7A34-4EE2-9FD7-6715699BB51E}">
      <dgm:prSet custT="1"/>
      <dgm:spPr/>
      <dgm:t>
        <a:bodyPr/>
        <a:lstStyle/>
        <a:p>
          <a:pPr marL="171450" lvl="1" indent="-171450" defTabSz="800100">
            <a:spcBef>
              <a:spcPct val="0"/>
            </a:spcBef>
            <a:spcAft>
              <a:spcPct val="20000"/>
            </a:spcAft>
            <a:buClr>
              <a:srgbClr val="1CADE4"/>
            </a:buClr>
            <a:buFont typeface="Calibri" panose="020F0502020204030204" pitchFamily="34" charset="0"/>
            <a:buChar char="•"/>
          </a:pPr>
          <a:r>
            <a:rPr lang="en-US" sz="1600" kern="1200" dirty="0">
              <a:solidFill>
                <a:srgbClr val="0070C0"/>
              </a:solidFill>
              <a:latin typeface="+mn-lt"/>
              <a:ea typeface="+mn-ea"/>
              <a:cs typeface="+mn-cs"/>
            </a:rPr>
            <a:t>Produces probabilistic risk scores with interpretable categories: Low, Moderate, High Risk</a:t>
          </a:r>
        </a:p>
      </dgm:t>
    </dgm:pt>
    <dgm:pt modelId="{2CCDA419-0038-4F68-A898-0D6D0B842532}" type="parTrans" cxnId="{A4453042-2208-4749-9DC2-F5055F080297}">
      <dgm:prSet/>
      <dgm:spPr/>
      <dgm:t>
        <a:bodyPr/>
        <a:lstStyle/>
        <a:p>
          <a:endParaRPr lang="en-US"/>
        </a:p>
      </dgm:t>
    </dgm:pt>
    <dgm:pt modelId="{F2BA0E8E-36CB-40DB-B622-E4380C42B0B1}" type="sibTrans" cxnId="{A4453042-2208-4749-9DC2-F5055F080297}">
      <dgm:prSet/>
      <dgm:spPr/>
      <dgm:t>
        <a:bodyPr/>
        <a:lstStyle/>
        <a:p>
          <a:endParaRPr lang="en-US"/>
        </a:p>
      </dgm:t>
    </dgm:pt>
    <dgm:pt modelId="{1F412F6E-DE8C-482D-8F26-91C6B72B606D}" type="pres">
      <dgm:prSet presAssocID="{080F7D27-22B6-4624-8027-4C15D21A7A5C}" presName="linear" presStyleCnt="0">
        <dgm:presLayoutVars>
          <dgm:dir/>
          <dgm:animLvl val="lvl"/>
          <dgm:resizeHandles val="exact"/>
        </dgm:presLayoutVars>
      </dgm:prSet>
      <dgm:spPr/>
    </dgm:pt>
    <dgm:pt modelId="{365B9E1D-9363-4650-BF23-58A04E3E2AE4}" type="pres">
      <dgm:prSet presAssocID="{138D0CF0-3C2C-4436-AC66-E62413D0036A}" presName="parentLin" presStyleCnt="0"/>
      <dgm:spPr/>
    </dgm:pt>
    <dgm:pt modelId="{EB035D89-908C-4148-9962-BAA41572F2E4}" type="pres">
      <dgm:prSet presAssocID="{138D0CF0-3C2C-4436-AC66-E62413D0036A}" presName="parentLeftMargin" presStyleLbl="node1" presStyleIdx="0" presStyleCnt="3"/>
      <dgm:spPr/>
    </dgm:pt>
    <dgm:pt modelId="{603E8864-FDD7-4631-BD14-59252C7E5A75}" type="pres">
      <dgm:prSet presAssocID="{138D0CF0-3C2C-4436-AC66-E62413D0036A}" presName="parentText" presStyleLbl="node1" presStyleIdx="0" presStyleCnt="3">
        <dgm:presLayoutVars>
          <dgm:chMax val="0"/>
          <dgm:bulletEnabled val="1"/>
        </dgm:presLayoutVars>
      </dgm:prSet>
      <dgm:spPr/>
    </dgm:pt>
    <dgm:pt modelId="{83A4EE0C-D8CC-4AE1-8A27-B26EF7CD590B}" type="pres">
      <dgm:prSet presAssocID="{138D0CF0-3C2C-4436-AC66-E62413D0036A}" presName="negativeSpace" presStyleCnt="0"/>
      <dgm:spPr/>
    </dgm:pt>
    <dgm:pt modelId="{C7D03501-EF70-43B7-9C8B-E1D148A280CD}" type="pres">
      <dgm:prSet presAssocID="{138D0CF0-3C2C-4436-AC66-E62413D0036A}" presName="childText" presStyleLbl="conFgAcc1" presStyleIdx="0" presStyleCnt="3">
        <dgm:presLayoutVars>
          <dgm:bulletEnabled val="1"/>
        </dgm:presLayoutVars>
      </dgm:prSet>
      <dgm:spPr/>
    </dgm:pt>
    <dgm:pt modelId="{78C95603-602B-4318-A793-AD9552229DDD}" type="pres">
      <dgm:prSet presAssocID="{463564AE-110C-4C42-8251-1DB1F12E858E}" presName="spaceBetweenRectangles" presStyleCnt="0"/>
      <dgm:spPr/>
    </dgm:pt>
    <dgm:pt modelId="{B836C95A-21F0-445D-8B34-29936A945D08}" type="pres">
      <dgm:prSet presAssocID="{F7EF7B05-977F-450D-8EC6-3DE6D90EFC5B}" presName="parentLin" presStyleCnt="0"/>
      <dgm:spPr/>
    </dgm:pt>
    <dgm:pt modelId="{41882FBA-04B1-4BA2-8B44-9B4B5E3C1D65}" type="pres">
      <dgm:prSet presAssocID="{F7EF7B05-977F-450D-8EC6-3DE6D90EFC5B}" presName="parentLeftMargin" presStyleLbl="node1" presStyleIdx="0" presStyleCnt="3"/>
      <dgm:spPr/>
    </dgm:pt>
    <dgm:pt modelId="{7B0D1091-C96A-40EF-8C62-83D8F381CCAD}" type="pres">
      <dgm:prSet presAssocID="{F7EF7B05-977F-450D-8EC6-3DE6D90EFC5B}" presName="parentText" presStyleLbl="node1" presStyleIdx="1" presStyleCnt="3">
        <dgm:presLayoutVars>
          <dgm:chMax val="0"/>
          <dgm:bulletEnabled val="1"/>
        </dgm:presLayoutVars>
      </dgm:prSet>
      <dgm:spPr/>
    </dgm:pt>
    <dgm:pt modelId="{AEC5846A-1E16-47A9-BFD8-1DD2F2AE4915}" type="pres">
      <dgm:prSet presAssocID="{F7EF7B05-977F-450D-8EC6-3DE6D90EFC5B}" presName="negativeSpace" presStyleCnt="0"/>
      <dgm:spPr/>
    </dgm:pt>
    <dgm:pt modelId="{88F7CAEC-7819-4C7E-AD56-E665244719E1}" type="pres">
      <dgm:prSet presAssocID="{F7EF7B05-977F-450D-8EC6-3DE6D90EFC5B}" presName="childText" presStyleLbl="conFgAcc1" presStyleIdx="1" presStyleCnt="3">
        <dgm:presLayoutVars>
          <dgm:bulletEnabled val="1"/>
        </dgm:presLayoutVars>
      </dgm:prSet>
      <dgm:spPr/>
    </dgm:pt>
    <dgm:pt modelId="{3747757A-151F-4C2E-91D3-554369E4D509}" type="pres">
      <dgm:prSet presAssocID="{E2DE2A4E-00AB-43E5-940E-235EA5F55B60}" presName="spaceBetweenRectangles" presStyleCnt="0"/>
      <dgm:spPr/>
    </dgm:pt>
    <dgm:pt modelId="{A12E81C1-0597-42A7-8D62-CDF21CEFCE27}" type="pres">
      <dgm:prSet presAssocID="{80300A42-2C50-4B0A-8EE1-D1C8D00DC771}" presName="parentLin" presStyleCnt="0"/>
      <dgm:spPr/>
    </dgm:pt>
    <dgm:pt modelId="{EF2C479C-1096-4AE6-814F-DDE3D0FFFB74}" type="pres">
      <dgm:prSet presAssocID="{80300A42-2C50-4B0A-8EE1-D1C8D00DC771}" presName="parentLeftMargin" presStyleLbl="node1" presStyleIdx="1" presStyleCnt="3"/>
      <dgm:spPr/>
    </dgm:pt>
    <dgm:pt modelId="{E5B29AD5-478B-4D7D-9709-7924583DDD6E}" type="pres">
      <dgm:prSet presAssocID="{80300A42-2C50-4B0A-8EE1-D1C8D00DC771}" presName="parentText" presStyleLbl="node1" presStyleIdx="2" presStyleCnt="3">
        <dgm:presLayoutVars>
          <dgm:chMax val="0"/>
          <dgm:bulletEnabled val="1"/>
        </dgm:presLayoutVars>
      </dgm:prSet>
      <dgm:spPr/>
    </dgm:pt>
    <dgm:pt modelId="{3E9968D0-DD47-417D-93DE-737D5C8D8387}" type="pres">
      <dgm:prSet presAssocID="{80300A42-2C50-4B0A-8EE1-D1C8D00DC771}" presName="negativeSpace" presStyleCnt="0"/>
      <dgm:spPr/>
    </dgm:pt>
    <dgm:pt modelId="{18B96333-A6B7-4D70-A43E-2B072B4E54DB}" type="pres">
      <dgm:prSet presAssocID="{80300A42-2C50-4B0A-8EE1-D1C8D00DC771}" presName="childText" presStyleLbl="conFgAcc1" presStyleIdx="2" presStyleCnt="3">
        <dgm:presLayoutVars>
          <dgm:bulletEnabled val="1"/>
        </dgm:presLayoutVars>
      </dgm:prSet>
      <dgm:spPr/>
    </dgm:pt>
  </dgm:ptLst>
  <dgm:cxnLst>
    <dgm:cxn modelId="{65457A05-109A-4298-85A5-B8B499219286}" type="presOf" srcId="{06B62413-A7C0-4105-9E48-EE5A5C25D344}" destId="{C7D03501-EF70-43B7-9C8B-E1D148A280CD}" srcOrd="0" destOrd="2" presId="urn:microsoft.com/office/officeart/2005/8/layout/list1"/>
    <dgm:cxn modelId="{5B0FAE0C-19AD-4424-B229-73F2F6DF077A}" type="presOf" srcId="{138D0CF0-3C2C-4436-AC66-E62413D0036A}" destId="{603E8864-FDD7-4631-BD14-59252C7E5A75}" srcOrd="1" destOrd="0" presId="urn:microsoft.com/office/officeart/2005/8/layout/list1"/>
    <dgm:cxn modelId="{68DA1C10-2032-435E-A034-CDD37A606D12}" srcId="{138D0CF0-3C2C-4436-AC66-E62413D0036A}" destId="{06B62413-A7C0-4105-9E48-EE5A5C25D344}" srcOrd="2" destOrd="0" parTransId="{8084A66D-1364-40E5-B28A-3F76CCEF44C8}" sibTransId="{BABD4820-D80F-4308-99EA-54D71D756AA7}"/>
    <dgm:cxn modelId="{9A9F051B-D986-47B6-AC3C-C497389BB62C}" srcId="{80300A42-2C50-4B0A-8EE1-D1C8D00DC771}" destId="{EE612502-B434-48A7-AB77-FF711AF98E42}" srcOrd="0" destOrd="0" parTransId="{72218E9A-2841-4EA5-A199-E0A39ACC5872}" sibTransId="{2CCCAEEF-A44A-4081-AEEE-FFFD068FE385}"/>
    <dgm:cxn modelId="{1C7F6420-D728-460D-8B7D-DFBD23D45275}" type="presOf" srcId="{94419212-691B-4F80-B97E-F5C9E4C1876D}" destId="{C7D03501-EF70-43B7-9C8B-E1D148A280CD}" srcOrd="0" destOrd="0" presId="urn:microsoft.com/office/officeart/2005/8/layout/list1"/>
    <dgm:cxn modelId="{B1FE302C-95DE-4E26-974B-CD76F19FDB7C}" type="presOf" srcId="{138D0CF0-3C2C-4436-AC66-E62413D0036A}" destId="{EB035D89-908C-4148-9962-BAA41572F2E4}" srcOrd="0" destOrd="0" presId="urn:microsoft.com/office/officeart/2005/8/layout/list1"/>
    <dgm:cxn modelId="{3C33CB31-6021-43DC-BE12-9519657B0408}" type="presOf" srcId="{21F4187C-03AF-4DBF-8B70-A38FF5C76556}" destId="{88F7CAEC-7819-4C7E-AD56-E665244719E1}" srcOrd="0" destOrd="0" presId="urn:microsoft.com/office/officeart/2005/8/layout/list1"/>
    <dgm:cxn modelId="{6A189E36-7C84-4BA2-81C5-727276B1EBE8}" type="presOf" srcId="{F7EF7B05-977F-450D-8EC6-3DE6D90EFC5B}" destId="{41882FBA-04B1-4BA2-8B44-9B4B5E3C1D65}" srcOrd="0" destOrd="0" presId="urn:microsoft.com/office/officeart/2005/8/layout/list1"/>
    <dgm:cxn modelId="{F8283538-A6F2-4B7C-9D75-218328FD076C}" srcId="{138D0CF0-3C2C-4436-AC66-E62413D0036A}" destId="{289162B3-9199-49E1-BFE9-4EA2CFB8AABD}" srcOrd="1" destOrd="0" parTransId="{529ABEE2-E30E-4028-82FE-BDE4CD81C303}" sibTransId="{6FA20C92-C508-43A7-BD44-E3EF94E13DA7}"/>
    <dgm:cxn modelId="{F48F0B40-7538-4B45-AEB5-164DB4BD5C02}" type="presOf" srcId="{C245E321-7A34-4EE2-9FD7-6715699BB51E}" destId="{18B96333-A6B7-4D70-A43E-2B072B4E54DB}" srcOrd="0" destOrd="1" presId="urn:microsoft.com/office/officeart/2005/8/layout/list1"/>
    <dgm:cxn modelId="{B66C5C5F-2CA9-4897-B573-B8DF2E701147}" srcId="{080F7D27-22B6-4624-8027-4C15D21A7A5C}" destId="{F7EF7B05-977F-450D-8EC6-3DE6D90EFC5B}" srcOrd="1" destOrd="0" parTransId="{29E6A126-F253-4BEC-BF11-21C64A13E381}" sibTransId="{E2DE2A4E-00AB-43E5-940E-235EA5F55B60}"/>
    <dgm:cxn modelId="{3A4E5F60-F3F0-4A9E-8150-481620063074}" srcId="{080F7D27-22B6-4624-8027-4C15D21A7A5C}" destId="{138D0CF0-3C2C-4436-AC66-E62413D0036A}" srcOrd="0" destOrd="0" parTransId="{BFE97060-CD0D-4F85-AD6C-FA7E0E34E7B1}" sibTransId="{463564AE-110C-4C42-8251-1DB1F12E858E}"/>
    <dgm:cxn modelId="{A4453042-2208-4749-9DC2-F5055F080297}" srcId="{80300A42-2C50-4B0A-8EE1-D1C8D00DC771}" destId="{C245E321-7A34-4EE2-9FD7-6715699BB51E}" srcOrd="1" destOrd="0" parTransId="{2CCDA419-0038-4F68-A898-0D6D0B842532}" sibTransId="{F2BA0E8E-36CB-40DB-B622-E4380C42B0B1}"/>
    <dgm:cxn modelId="{47AD8C48-FA11-4296-A74B-E23567CF1B52}" type="presOf" srcId="{80300A42-2C50-4B0A-8EE1-D1C8D00DC771}" destId="{E5B29AD5-478B-4D7D-9709-7924583DDD6E}" srcOrd="1" destOrd="0" presId="urn:microsoft.com/office/officeart/2005/8/layout/list1"/>
    <dgm:cxn modelId="{40532284-F423-4AD1-BFD5-FEC24F505E35}" srcId="{F7EF7B05-977F-450D-8EC6-3DE6D90EFC5B}" destId="{21F4187C-03AF-4DBF-8B70-A38FF5C76556}" srcOrd="0" destOrd="0" parTransId="{A2C89F0E-67E8-4BC8-8248-C49A3BEE4923}" sibTransId="{164B4C3A-2EE4-47A8-A620-5ECD0A1F98F6}"/>
    <dgm:cxn modelId="{B21E2890-3085-4122-8262-D816042DA6F0}" type="presOf" srcId="{080F7D27-22B6-4624-8027-4C15D21A7A5C}" destId="{1F412F6E-DE8C-482D-8F26-91C6B72B606D}" srcOrd="0" destOrd="0" presId="urn:microsoft.com/office/officeart/2005/8/layout/list1"/>
    <dgm:cxn modelId="{72185092-7BA1-4371-9F9B-5B5B77AEADF7}" type="presOf" srcId="{F7EF7B05-977F-450D-8EC6-3DE6D90EFC5B}" destId="{7B0D1091-C96A-40EF-8C62-83D8F381CCAD}" srcOrd="1" destOrd="0" presId="urn:microsoft.com/office/officeart/2005/8/layout/list1"/>
    <dgm:cxn modelId="{574296A2-53B0-4C37-858A-C204FA50C656}" type="presOf" srcId="{289162B3-9199-49E1-BFE9-4EA2CFB8AABD}" destId="{C7D03501-EF70-43B7-9C8B-E1D148A280CD}" srcOrd="0" destOrd="1" presId="urn:microsoft.com/office/officeart/2005/8/layout/list1"/>
    <dgm:cxn modelId="{F02381C1-AFF3-4C4C-9122-3F5D4C905C7C}" type="presOf" srcId="{80300A42-2C50-4B0A-8EE1-D1C8D00DC771}" destId="{EF2C479C-1096-4AE6-814F-DDE3D0FFFB74}" srcOrd="0" destOrd="0" presId="urn:microsoft.com/office/officeart/2005/8/layout/list1"/>
    <dgm:cxn modelId="{A8AA7CC9-D4A1-4416-8F7B-E606CC14DFDC}" srcId="{138D0CF0-3C2C-4436-AC66-E62413D0036A}" destId="{94419212-691B-4F80-B97E-F5C9E4C1876D}" srcOrd="0" destOrd="0" parTransId="{C8FAFD0D-36DC-47A0-B6A8-A9ECE5F2FAFC}" sibTransId="{EF0A42C6-35E6-4EBC-AF54-89BDDF9053E7}"/>
    <dgm:cxn modelId="{D78835CE-E212-4808-868D-8500EC0A79FD}" srcId="{080F7D27-22B6-4624-8027-4C15D21A7A5C}" destId="{80300A42-2C50-4B0A-8EE1-D1C8D00DC771}" srcOrd="2" destOrd="0" parTransId="{B1563D2A-C9F0-4451-A4AE-0F649D2A9ADB}" sibTransId="{3A063BE9-FAD5-4D4A-A28E-D0F92993EBDD}"/>
    <dgm:cxn modelId="{48F96DD9-39F0-4C81-8DA3-E4A4CBF3F9B8}" type="presOf" srcId="{EE612502-B434-48A7-AB77-FF711AF98E42}" destId="{18B96333-A6B7-4D70-A43E-2B072B4E54DB}" srcOrd="0" destOrd="0" presId="urn:microsoft.com/office/officeart/2005/8/layout/list1"/>
    <dgm:cxn modelId="{B79D1C55-35EC-47FE-9BF7-0A7433EDD74A}" type="presParOf" srcId="{1F412F6E-DE8C-482D-8F26-91C6B72B606D}" destId="{365B9E1D-9363-4650-BF23-58A04E3E2AE4}" srcOrd="0" destOrd="0" presId="urn:microsoft.com/office/officeart/2005/8/layout/list1"/>
    <dgm:cxn modelId="{02CEE0B2-2B9A-4177-BC92-893CE00FB63B}" type="presParOf" srcId="{365B9E1D-9363-4650-BF23-58A04E3E2AE4}" destId="{EB035D89-908C-4148-9962-BAA41572F2E4}" srcOrd="0" destOrd="0" presId="urn:microsoft.com/office/officeart/2005/8/layout/list1"/>
    <dgm:cxn modelId="{9BB4A273-912C-40A6-A82C-7C444D6689F5}" type="presParOf" srcId="{365B9E1D-9363-4650-BF23-58A04E3E2AE4}" destId="{603E8864-FDD7-4631-BD14-59252C7E5A75}" srcOrd="1" destOrd="0" presId="urn:microsoft.com/office/officeart/2005/8/layout/list1"/>
    <dgm:cxn modelId="{32CC99AC-E9BD-4C52-85B6-2A0CE9290ABD}" type="presParOf" srcId="{1F412F6E-DE8C-482D-8F26-91C6B72B606D}" destId="{83A4EE0C-D8CC-4AE1-8A27-B26EF7CD590B}" srcOrd="1" destOrd="0" presId="urn:microsoft.com/office/officeart/2005/8/layout/list1"/>
    <dgm:cxn modelId="{28DA94AA-4EC0-42FE-8F26-665B6B93892D}" type="presParOf" srcId="{1F412F6E-DE8C-482D-8F26-91C6B72B606D}" destId="{C7D03501-EF70-43B7-9C8B-E1D148A280CD}" srcOrd="2" destOrd="0" presId="urn:microsoft.com/office/officeart/2005/8/layout/list1"/>
    <dgm:cxn modelId="{2E77970A-597E-444A-A487-63760F312681}" type="presParOf" srcId="{1F412F6E-DE8C-482D-8F26-91C6B72B606D}" destId="{78C95603-602B-4318-A793-AD9552229DDD}" srcOrd="3" destOrd="0" presId="urn:microsoft.com/office/officeart/2005/8/layout/list1"/>
    <dgm:cxn modelId="{2BE7113A-956E-4632-ACA1-1DF6057BF4C0}" type="presParOf" srcId="{1F412F6E-DE8C-482D-8F26-91C6B72B606D}" destId="{B836C95A-21F0-445D-8B34-29936A945D08}" srcOrd="4" destOrd="0" presId="urn:microsoft.com/office/officeart/2005/8/layout/list1"/>
    <dgm:cxn modelId="{F3063F63-654D-4CCF-BD95-88F0E2455CB3}" type="presParOf" srcId="{B836C95A-21F0-445D-8B34-29936A945D08}" destId="{41882FBA-04B1-4BA2-8B44-9B4B5E3C1D65}" srcOrd="0" destOrd="0" presId="urn:microsoft.com/office/officeart/2005/8/layout/list1"/>
    <dgm:cxn modelId="{EF712A04-9924-4EE3-BDD3-F8AC8DE2E179}" type="presParOf" srcId="{B836C95A-21F0-445D-8B34-29936A945D08}" destId="{7B0D1091-C96A-40EF-8C62-83D8F381CCAD}" srcOrd="1" destOrd="0" presId="urn:microsoft.com/office/officeart/2005/8/layout/list1"/>
    <dgm:cxn modelId="{AA7E56DF-1462-4EB7-B23E-558A23D0B061}" type="presParOf" srcId="{1F412F6E-DE8C-482D-8F26-91C6B72B606D}" destId="{AEC5846A-1E16-47A9-BFD8-1DD2F2AE4915}" srcOrd="5" destOrd="0" presId="urn:microsoft.com/office/officeart/2005/8/layout/list1"/>
    <dgm:cxn modelId="{F4825F4F-7944-4329-88C7-611CF27C2AC2}" type="presParOf" srcId="{1F412F6E-DE8C-482D-8F26-91C6B72B606D}" destId="{88F7CAEC-7819-4C7E-AD56-E665244719E1}" srcOrd="6" destOrd="0" presId="urn:microsoft.com/office/officeart/2005/8/layout/list1"/>
    <dgm:cxn modelId="{7AD1379B-1834-4332-B656-E908A11B383F}" type="presParOf" srcId="{1F412F6E-DE8C-482D-8F26-91C6B72B606D}" destId="{3747757A-151F-4C2E-91D3-554369E4D509}" srcOrd="7" destOrd="0" presId="urn:microsoft.com/office/officeart/2005/8/layout/list1"/>
    <dgm:cxn modelId="{E3DC803E-157C-49A9-806E-2F2A95440855}" type="presParOf" srcId="{1F412F6E-DE8C-482D-8F26-91C6B72B606D}" destId="{A12E81C1-0597-42A7-8D62-CDF21CEFCE27}" srcOrd="8" destOrd="0" presId="urn:microsoft.com/office/officeart/2005/8/layout/list1"/>
    <dgm:cxn modelId="{8EB850A9-1DBA-4884-BD8E-53359272F335}" type="presParOf" srcId="{A12E81C1-0597-42A7-8D62-CDF21CEFCE27}" destId="{EF2C479C-1096-4AE6-814F-DDE3D0FFFB74}" srcOrd="0" destOrd="0" presId="urn:microsoft.com/office/officeart/2005/8/layout/list1"/>
    <dgm:cxn modelId="{99B88393-A4B5-44A5-AF9A-AD4A52A93FE9}" type="presParOf" srcId="{A12E81C1-0597-42A7-8D62-CDF21CEFCE27}" destId="{E5B29AD5-478B-4D7D-9709-7924583DDD6E}" srcOrd="1" destOrd="0" presId="urn:microsoft.com/office/officeart/2005/8/layout/list1"/>
    <dgm:cxn modelId="{5D8066A7-D17F-412A-80DF-3BCBD8A5F868}" type="presParOf" srcId="{1F412F6E-DE8C-482D-8F26-91C6B72B606D}" destId="{3E9968D0-DD47-417D-93DE-737D5C8D8387}" srcOrd="9" destOrd="0" presId="urn:microsoft.com/office/officeart/2005/8/layout/list1"/>
    <dgm:cxn modelId="{709D1DFA-B84A-4708-A7BE-95C9CA415F99}" type="presParOf" srcId="{1F412F6E-DE8C-482D-8F26-91C6B72B606D}" destId="{18B96333-A6B7-4D70-A43E-2B072B4E54DB}"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26298D-C9A5-414E-B3F3-93441EC19AC2}" type="doc">
      <dgm:prSet loTypeId="urn:microsoft.com/office/officeart/2016/7/layout/ChevronBlockProcess" loCatId="process" qsTypeId="urn:microsoft.com/office/officeart/2005/8/quickstyle/simple4" qsCatId="simple" csTypeId="urn:microsoft.com/office/officeart/2005/8/colors/accent2_3" csCatId="accent2" phldr="1"/>
      <dgm:spPr/>
      <dgm:t>
        <a:bodyPr/>
        <a:lstStyle/>
        <a:p>
          <a:endParaRPr lang="en-US"/>
        </a:p>
      </dgm:t>
    </dgm:pt>
    <dgm:pt modelId="{0DA708F2-EB97-4152-BFF0-69DD46F31916}">
      <dgm:prSet phldrT="[Text]"/>
      <dgm:spPr/>
      <dgm:t>
        <a:bodyPr/>
        <a:lstStyle/>
        <a:p>
          <a:r>
            <a:rPr lang="en-US" b="1" dirty="0"/>
            <a:t>Data Source</a:t>
          </a:r>
        </a:p>
      </dgm:t>
    </dgm:pt>
    <dgm:pt modelId="{25C8F542-1BEB-4BEE-A19E-C3C023CF02F7}" type="parTrans" cxnId="{176311E9-9BF9-44B3-987C-59101349E356}">
      <dgm:prSet/>
      <dgm:spPr/>
      <dgm:t>
        <a:bodyPr/>
        <a:lstStyle/>
        <a:p>
          <a:endParaRPr lang="en-US"/>
        </a:p>
      </dgm:t>
    </dgm:pt>
    <dgm:pt modelId="{3117FBA1-0A66-4D69-AFD9-31BB860BE207}" type="sibTrans" cxnId="{176311E9-9BF9-44B3-987C-59101349E356}">
      <dgm:prSet/>
      <dgm:spPr/>
      <dgm:t>
        <a:bodyPr/>
        <a:lstStyle/>
        <a:p>
          <a:endParaRPr lang="en-US"/>
        </a:p>
      </dgm:t>
    </dgm:pt>
    <dgm:pt modelId="{C239DAE6-E53F-41C1-8249-EC491D0813B3}">
      <dgm:prSet phldrT="[Text]" phldr="0"/>
      <dgm:spPr/>
      <dgm:t>
        <a:bodyPr/>
        <a:lstStyle/>
        <a:p>
          <a:r>
            <a:rPr lang="en-US" b="1" dirty="0"/>
            <a:t>MLB Statcast (Baseball Savant)</a:t>
          </a:r>
        </a:p>
      </dgm:t>
    </dgm:pt>
    <dgm:pt modelId="{C8C4D776-F628-40DE-9F24-7D7A19D43963}" type="parTrans" cxnId="{291A4D5A-B6CC-42ED-89CF-20073EACDCEF}">
      <dgm:prSet/>
      <dgm:spPr/>
      <dgm:t>
        <a:bodyPr/>
        <a:lstStyle/>
        <a:p>
          <a:endParaRPr lang="en-US"/>
        </a:p>
      </dgm:t>
    </dgm:pt>
    <dgm:pt modelId="{A15BEDF5-7B41-4026-95AA-6087CD6CBA0A}" type="sibTrans" cxnId="{291A4D5A-B6CC-42ED-89CF-20073EACDCEF}">
      <dgm:prSet/>
      <dgm:spPr/>
      <dgm:t>
        <a:bodyPr/>
        <a:lstStyle/>
        <a:p>
          <a:endParaRPr lang="en-US"/>
        </a:p>
      </dgm:t>
    </dgm:pt>
    <dgm:pt modelId="{599A2782-CB23-4A60-8FFC-9EEE5D6022A2}">
      <dgm:prSet phldrT="[Text]"/>
      <dgm:spPr/>
      <dgm:t>
        <a:bodyPr/>
        <a:lstStyle/>
        <a:p>
          <a:r>
            <a:rPr lang="en-US" b="1" dirty="0"/>
            <a:t>2015-2024 Seasons</a:t>
          </a:r>
        </a:p>
      </dgm:t>
    </dgm:pt>
    <dgm:pt modelId="{515B90B9-AD6B-4F9B-A856-81CEC944C871}" type="parTrans" cxnId="{C8425D39-975B-4DF6-99F9-9B573A2D3D65}">
      <dgm:prSet/>
      <dgm:spPr/>
      <dgm:t>
        <a:bodyPr/>
        <a:lstStyle/>
        <a:p>
          <a:endParaRPr lang="en-US"/>
        </a:p>
      </dgm:t>
    </dgm:pt>
    <dgm:pt modelId="{EB3B055D-F4E9-4016-944C-3F428AC542F1}" type="sibTrans" cxnId="{C8425D39-975B-4DF6-99F9-9B573A2D3D65}">
      <dgm:prSet/>
      <dgm:spPr/>
      <dgm:t>
        <a:bodyPr/>
        <a:lstStyle/>
        <a:p>
          <a:endParaRPr lang="en-US"/>
        </a:p>
      </dgm:t>
    </dgm:pt>
    <dgm:pt modelId="{E729CA1E-273C-4EE5-B13C-DD769CBC31F8}">
      <dgm:prSet phldrT="[Text]"/>
      <dgm:spPr/>
      <dgm:t>
        <a:bodyPr/>
        <a:lstStyle/>
        <a:p>
          <a:r>
            <a:rPr lang="en-US" b="1"/>
            <a:t>TJ Data</a:t>
          </a:r>
        </a:p>
      </dgm:t>
    </dgm:pt>
    <dgm:pt modelId="{E9F5FC4D-B16B-41DA-A790-6D7D0086D08D}" type="parTrans" cxnId="{C0EC7A88-8C6F-444E-BF1C-DF7FD7B1AA38}">
      <dgm:prSet/>
      <dgm:spPr/>
      <dgm:t>
        <a:bodyPr/>
        <a:lstStyle/>
        <a:p>
          <a:endParaRPr lang="en-US"/>
        </a:p>
      </dgm:t>
    </dgm:pt>
    <dgm:pt modelId="{BBAD6E48-39EB-4F15-9D48-9BD7987C4E37}" type="sibTrans" cxnId="{C0EC7A88-8C6F-444E-BF1C-DF7FD7B1AA38}">
      <dgm:prSet/>
      <dgm:spPr/>
      <dgm:t>
        <a:bodyPr/>
        <a:lstStyle/>
        <a:p>
          <a:endParaRPr lang="en-US"/>
        </a:p>
      </dgm:t>
    </dgm:pt>
    <dgm:pt modelId="{0F4B2803-5557-4DE6-8326-7C053797588C}">
      <dgm:prSet phldrT="[Text]" phldr="0"/>
      <dgm:spPr/>
      <dgm:t>
        <a:bodyPr/>
        <a:lstStyle/>
        <a:p>
          <a:pPr>
            <a:buFont typeface="Arial" panose="020B0604020202020204" pitchFamily="34" charset="0"/>
            <a:buNone/>
          </a:pPr>
          <a:r>
            <a:rPr lang="en-US" b="1" dirty="0"/>
            <a:t>Open-Source comprehensive MLB injury file (Roegele)</a:t>
          </a:r>
        </a:p>
      </dgm:t>
    </dgm:pt>
    <dgm:pt modelId="{B9F12547-D094-4BED-9B33-DDDFA9778256}" type="parTrans" cxnId="{73582730-6E9B-4547-93CA-4649CBBA0924}">
      <dgm:prSet/>
      <dgm:spPr/>
      <dgm:t>
        <a:bodyPr/>
        <a:lstStyle/>
        <a:p>
          <a:endParaRPr lang="en-US"/>
        </a:p>
      </dgm:t>
    </dgm:pt>
    <dgm:pt modelId="{DBE6550B-2061-4E84-A31E-DCDA5B1C4D7D}" type="sibTrans" cxnId="{73582730-6E9B-4547-93CA-4649CBBA0924}">
      <dgm:prSet/>
      <dgm:spPr/>
      <dgm:t>
        <a:bodyPr/>
        <a:lstStyle/>
        <a:p>
          <a:endParaRPr lang="en-US"/>
        </a:p>
      </dgm:t>
    </dgm:pt>
    <dgm:pt modelId="{1A21E09A-65DF-420F-B4C4-2B51740ECFDA}">
      <dgm:prSet phldrT="[Text]" phldr="0"/>
      <dgm:spPr/>
      <dgm:t>
        <a:bodyPr/>
        <a:lstStyle/>
        <a:p>
          <a:pPr>
            <a:buFont typeface="Arial" panose="020B0604020202020204" pitchFamily="34" charset="0"/>
            <a:buNone/>
          </a:pPr>
          <a:r>
            <a:rPr lang="en-US" b="1" dirty="0"/>
            <a:t>Surgery dates, recovery timelines, surgery type, etc.</a:t>
          </a:r>
        </a:p>
      </dgm:t>
    </dgm:pt>
    <dgm:pt modelId="{C30353E6-84C4-42BD-9CC3-950578556A89}" type="parTrans" cxnId="{9F1050A0-6341-496C-A7C6-0D604A2FAA21}">
      <dgm:prSet/>
      <dgm:spPr/>
      <dgm:t>
        <a:bodyPr/>
        <a:lstStyle/>
        <a:p>
          <a:endParaRPr lang="en-US"/>
        </a:p>
      </dgm:t>
    </dgm:pt>
    <dgm:pt modelId="{004335F2-29D1-40D9-B514-2ECCD370A3FD}" type="sibTrans" cxnId="{9F1050A0-6341-496C-A7C6-0D604A2FAA21}">
      <dgm:prSet/>
      <dgm:spPr/>
      <dgm:t>
        <a:bodyPr/>
        <a:lstStyle/>
        <a:p>
          <a:endParaRPr lang="en-US"/>
        </a:p>
      </dgm:t>
    </dgm:pt>
    <dgm:pt modelId="{B7503A04-1B1D-45A5-A273-9243F49B38DD}">
      <dgm:prSet phldrT="[Text]"/>
      <dgm:spPr/>
      <dgm:t>
        <a:bodyPr/>
        <a:lstStyle/>
        <a:p>
          <a:r>
            <a:rPr lang="en-US" b="1"/>
            <a:t>Sample Characteristics</a:t>
          </a:r>
        </a:p>
      </dgm:t>
    </dgm:pt>
    <dgm:pt modelId="{156DF910-3A43-45B2-A148-2D678955B733}" type="parTrans" cxnId="{F63870BE-FD5C-4F50-B286-89F2D79DC101}">
      <dgm:prSet/>
      <dgm:spPr/>
      <dgm:t>
        <a:bodyPr/>
        <a:lstStyle/>
        <a:p>
          <a:endParaRPr lang="en-US"/>
        </a:p>
      </dgm:t>
    </dgm:pt>
    <dgm:pt modelId="{F21EAC32-7D22-4B8F-AA85-DD10A03C3987}" type="sibTrans" cxnId="{F63870BE-FD5C-4F50-B286-89F2D79DC101}">
      <dgm:prSet/>
      <dgm:spPr/>
      <dgm:t>
        <a:bodyPr/>
        <a:lstStyle/>
        <a:p>
          <a:endParaRPr lang="en-US"/>
        </a:p>
      </dgm:t>
    </dgm:pt>
    <dgm:pt modelId="{8FD104F3-8780-4CED-8E74-4FA2143D85EB}">
      <dgm:prSet phldrT="[Text]" phldr="0"/>
      <dgm:spPr/>
      <dgm:t>
        <a:bodyPr/>
        <a:lstStyle/>
        <a:p>
          <a:pPr>
            <a:buFont typeface="Arial" panose="020B0604020202020204" pitchFamily="34" charset="0"/>
            <a:buChar char="•"/>
          </a:pPr>
          <a:r>
            <a:rPr lang="en-US" b="1" dirty="0"/>
            <a:t>1,100+ pitchers analyzed</a:t>
          </a:r>
        </a:p>
      </dgm:t>
    </dgm:pt>
    <dgm:pt modelId="{6100841E-AD04-431E-8575-F2DF5EBA4477}" type="parTrans" cxnId="{D9642EBE-C6C6-4507-B501-4984C7C3A0C1}">
      <dgm:prSet/>
      <dgm:spPr/>
      <dgm:t>
        <a:bodyPr/>
        <a:lstStyle/>
        <a:p>
          <a:endParaRPr lang="en-US"/>
        </a:p>
      </dgm:t>
    </dgm:pt>
    <dgm:pt modelId="{595AD06D-D4E0-4E00-8DF7-0D77E5CEBEFE}" type="sibTrans" cxnId="{D9642EBE-C6C6-4507-B501-4984C7C3A0C1}">
      <dgm:prSet/>
      <dgm:spPr/>
      <dgm:t>
        <a:bodyPr/>
        <a:lstStyle/>
        <a:p>
          <a:endParaRPr lang="en-US"/>
        </a:p>
      </dgm:t>
    </dgm:pt>
    <dgm:pt modelId="{23F2C879-821F-4930-A3D6-8E1ADCCAFBC2}">
      <dgm:prSet phldrT="[Text]" phldr="0"/>
      <dgm:spPr/>
      <dgm:t>
        <a:bodyPr/>
        <a:lstStyle/>
        <a:p>
          <a:pPr>
            <a:buFont typeface="Arial" panose="020B0604020202020204" pitchFamily="34" charset="0"/>
            <a:buChar char="•"/>
          </a:pPr>
          <a:r>
            <a:rPr lang="en-US" b="1" dirty="0"/>
            <a:t>5,700+ pitcher-season observations</a:t>
          </a:r>
        </a:p>
      </dgm:t>
    </dgm:pt>
    <dgm:pt modelId="{F13F4D15-3471-4299-BE7F-89439F032BB3}" type="parTrans" cxnId="{DFABE873-EDFA-4431-ABFE-6844E9400FBC}">
      <dgm:prSet/>
      <dgm:spPr/>
      <dgm:t>
        <a:bodyPr/>
        <a:lstStyle/>
        <a:p>
          <a:endParaRPr lang="en-US"/>
        </a:p>
      </dgm:t>
    </dgm:pt>
    <dgm:pt modelId="{7F1371FF-D8EA-4D3B-BF36-CC1FD6DC0129}" type="sibTrans" cxnId="{DFABE873-EDFA-4431-ABFE-6844E9400FBC}">
      <dgm:prSet/>
      <dgm:spPr/>
      <dgm:t>
        <a:bodyPr/>
        <a:lstStyle/>
        <a:p>
          <a:endParaRPr lang="en-US"/>
        </a:p>
      </dgm:t>
    </dgm:pt>
    <dgm:pt modelId="{C2B746D8-754B-42AE-921F-55DDB95E9B85}">
      <dgm:prSet phldrT="[Text]" phldr="0"/>
      <dgm:spPr/>
      <dgm:t>
        <a:bodyPr/>
        <a:lstStyle/>
        <a:p>
          <a:pPr>
            <a:buFont typeface="Arial" panose="020B0604020202020204" pitchFamily="34" charset="0"/>
            <a:buChar char="•"/>
          </a:pPr>
          <a:r>
            <a:rPr lang="en-US" b="1" dirty="0"/>
            <a:t>140+ changepoints detected</a:t>
          </a:r>
        </a:p>
      </dgm:t>
    </dgm:pt>
    <dgm:pt modelId="{BDA3E52A-E12A-44F0-92F3-D23CAD56FC23}" type="parTrans" cxnId="{8262336A-23F8-49C1-AF0E-38D3801DAA5E}">
      <dgm:prSet/>
      <dgm:spPr/>
      <dgm:t>
        <a:bodyPr/>
        <a:lstStyle/>
        <a:p>
          <a:endParaRPr lang="en-US"/>
        </a:p>
      </dgm:t>
    </dgm:pt>
    <dgm:pt modelId="{FAAE7727-BDF3-47A3-96FA-62986A5FA3E5}" type="sibTrans" cxnId="{8262336A-23F8-49C1-AF0E-38D3801DAA5E}">
      <dgm:prSet/>
      <dgm:spPr/>
      <dgm:t>
        <a:bodyPr/>
        <a:lstStyle/>
        <a:p>
          <a:endParaRPr lang="en-US"/>
        </a:p>
      </dgm:t>
    </dgm:pt>
    <dgm:pt modelId="{C00BD5C3-A9C8-4DAE-ADCB-5EF7880AA178}">
      <dgm:prSet phldrT="[Text]" phldr="0"/>
      <dgm:spPr/>
      <dgm:t>
        <a:bodyPr/>
        <a:lstStyle/>
        <a:p>
          <a:pPr>
            <a:buFont typeface="Arial" panose="020B0604020202020204" pitchFamily="34" charset="0"/>
            <a:buChar char="•"/>
          </a:pPr>
          <a:r>
            <a:rPr lang="en-US" b="1" dirty="0"/>
            <a:t>Ages 20-45 covered</a:t>
          </a:r>
        </a:p>
      </dgm:t>
    </dgm:pt>
    <dgm:pt modelId="{55278D30-58B0-4A93-B41E-5DA035C689FC}" type="parTrans" cxnId="{F682DD16-636E-49CB-96EE-021E93BD5720}">
      <dgm:prSet/>
      <dgm:spPr/>
      <dgm:t>
        <a:bodyPr/>
        <a:lstStyle/>
        <a:p>
          <a:endParaRPr lang="en-US"/>
        </a:p>
      </dgm:t>
    </dgm:pt>
    <dgm:pt modelId="{BF218B66-DC4A-4C93-974F-958A979FE6EF}" type="sibTrans" cxnId="{F682DD16-636E-49CB-96EE-021E93BD5720}">
      <dgm:prSet/>
      <dgm:spPr/>
      <dgm:t>
        <a:bodyPr/>
        <a:lstStyle/>
        <a:p>
          <a:endParaRPr lang="en-US"/>
        </a:p>
      </dgm:t>
    </dgm:pt>
    <dgm:pt modelId="{C3B7427A-D8DA-4354-8694-5B559A3D74DF}" type="pres">
      <dgm:prSet presAssocID="{BD26298D-C9A5-414E-B3F3-93441EC19AC2}" presName="Name0" presStyleCnt="0">
        <dgm:presLayoutVars>
          <dgm:dir/>
          <dgm:animLvl val="lvl"/>
          <dgm:resizeHandles val="exact"/>
        </dgm:presLayoutVars>
      </dgm:prSet>
      <dgm:spPr/>
    </dgm:pt>
    <dgm:pt modelId="{0DED0707-AA7D-472E-A8D6-9E7C649E2B8F}" type="pres">
      <dgm:prSet presAssocID="{0DA708F2-EB97-4152-BFF0-69DD46F31916}" presName="composite" presStyleCnt="0"/>
      <dgm:spPr/>
    </dgm:pt>
    <dgm:pt modelId="{6AAE3838-27C2-4E05-AF28-A93683595A98}" type="pres">
      <dgm:prSet presAssocID="{0DA708F2-EB97-4152-BFF0-69DD46F31916}" presName="parTx" presStyleLbl="alignNode1" presStyleIdx="0" presStyleCnt="3">
        <dgm:presLayoutVars>
          <dgm:chMax val="0"/>
          <dgm:chPref val="0"/>
        </dgm:presLayoutVars>
      </dgm:prSet>
      <dgm:spPr/>
    </dgm:pt>
    <dgm:pt modelId="{A8F3869D-642C-45E1-8FE4-2A236172EB09}" type="pres">
      <dgm:prSet presAssocID="{0DA708F2-EB97-4152-BFF0-69DD46F31916}" presName="desTx" presStyleLbl="alignAccFollowNode1" presStyleIdx="0" presStyleCnt="3">
        <dgm:presLayoutVars/>
      </dgm:prSet>
      <dgm:spPr/>
    </dgm:pt>
    <dgm:pt modelId="{DD0AF293-8471-4777-83B8-875508188F30}" type="pres">
      <dgm:prSet presAssocID="{3117FBA1-0A66-4D69-AFD9-31BB860BE207}" presName="space" presStyleCnt="0"/>
      <dgm:spPr/>
    </dgm:pt>
    <dgm:pt modelId="{6735BBCE-0AF1-4A73-906D-D5D3E342F7BA}" type="pres">
      <dgm:prSet presAssocID="{E729CA1E-273C-4EE5-B13C-DD769CBC31F8}" presName="composite" presStyleCnt="0"/>
      <dgm:spPr/>
    </dgm:pt>
    <dgm:pt modelId="{AA849B43-78F5-4814-9F5C-FC1A26E1184F}" type="pres">
      <dgm:prSet presAssocID="{E729CA1E-273C-4EE5-B13C-DD769CBC31F8}" presName="parTx" presStyleLbl="alignNode1" presStyleIdx="1" presStyleCnt="3">
        <dgm:presLayoutVars>
          <dgm:chMax val="0"/>
          <dgm:chPref val="0"/>
        </dgm:presLayoutVars>
      </dgm:prSet>
      <dgm:spPr/>
    </dgm:pt>
    <dgm:pt modelId="{28AAF9AE-FD1B-418E-9C3F-26DCD95C508B}" type="pres">
      <dgm:prSet presAssocID="{E729CA1E-273C-4EE5-B13C-DD769CBC31F8}" presName="desTx" presStyleLbl="alignAccFollowNode1" presStyleIdx="1" presStyleCnt="3">
        <dgm:presLayoutVars/>
      </dgm:prSet>
      <dgm:spPr/>
    </dgm:pt>
    <dgm:pt modelId="{6651BEA0-F2FE-432B-A938-04820295F747}" type="pres">
      <dgm:prSet presAssocID="{BBAD6E48-39EB-4F15-9D48-9BD7987C4E37}" presName="space" presStyleCnt="0"/>
      <dgm:spPr/>
    </dgm:pt>
    <dgm:pt modelId="{1555C52B-A102-4015-B27A-D6C4DBAA18A8}" type="pres">
      <dgm:prSet presAssocID="{B7503A04-1B1D-45A5-A273-9243F49B38DD}" presName="composite" presStyleCnt="0"/>
      <dgm:spPr/>
    </dgm:pt>
    <dgm:pt modelId="{0F2EF00A-F720-466E-8771-35B10F818A80}" type="pres">
      <dgm:prSet presAssocID="{B7503A04-1B1D-45A5-A273-9243F49B38DD}" presName="parTx" presStyleLbl="alignNode1" presStyleIdx="2" presStyleCnt="3">
        <dgm:presLayoutVars>
          <dgm:chMax val="0"/>
          <dgm:chPref val="0"/>
        </dgm:presLayoutVars>
      </dgm:prSet>
      <dgm:spPr/>
    </dgm:pt>
    <dgm:pt modelId="{56A3DAA5-8136-4603-A387-F291DC492F89}" type="pres">
      <dgm:prSet presAssocID="{B7503A04-1B1D-45A5-A273-9243F49B38DD}" presName="desTx" presStyleLbl="alignAccFollowNode1" presStyleIdx="2" presStyleCnt="3">
        <dgm:presLayoutVars/>
      </dgm:prSet>
      <dgm:spPr/>
    </dgm:pt>
  </dgm:ptLst>
  <dgm:cxnLst>
    <dgm:cxn modelId="{F682DD16-636E-49CB-96EE-021E93BD5720}" srcId="{B7503A04-1B1D-45A5-A273-9243F49B38DD}" destId="{C00BD5C3-A9C8-4DAE-ADCB-5EF7880AA178}" srcOrd="3" destOrd="0" parTransId="{55278D30-58B0-4A93-B41E-5DA035C689FC}" sibTransId="{BF218B66-DC4A-4C93-974F-958A979FE6EF}"/>
    <dgm:cxn modelId="{08CDE119-3777-40DF-9B04-B60D02D88416}" type="presOf" srcId="{BD26298D-C9A5-414E-B3F3-93441EC19AC2}" destId="{C3B7427A-D8DA-4354-8694-5B559A3D74DF}" srcOrd="0" destOrd="0" presId="urn:microsoft.com/office/officeart/2016/7/layout/ChevronBlockProcess"/>
    <dgm:cxn modelId="{A1691023-4876-4445-BE46-162A29A225D8}" type="presOf" srcId="{0F4B2803-5557-4DE6-8326-7C053797588C}" destId="{28AAF9AE-FD1B-418E-9C3F-26DCD95C508B}" srcOrd="0" destOrd="0" presId="urn:microsoft.com/office/officeart/2016/7/layout/ChevronBlockProcess"/>
    <dgm:cxn modelId="{33C0F726-9DBC-47E2-B686-34281FAB95EF}" type="presOf" srcId="{C00BD5C3-A9C8-4DAE-ADCB-5EF7880AA178}" destId="{56A3DAA5-8136-4603-A387-F291DC492F89}" srcOrd="0" destOrd="3" presId="urn:microsoft.com/office/officeart/2016/7/layout/ChevronBlockProcess"/>
    <dgm:cxn modelId="{19BC912C-CE9C-4AF9-9D0E-CE51306CC7C5}" type="presOf" srcId="{8FD104F3-8780-4CED-8E74-4FA2143D85EB}" destId="{56A3DAA5-8136-4603-A387-F291DC492F89}" srcOrd="0" destOrd="0" presId="urn:microsoft.com/office/officeart/2016/7/layout/ChevronBlockProcess"/>
    <dgm:cxn modelId="{73582730-6E9B-4547-93CA-4649CBBA0924}" srcId="{E729CA1E-273C-4EE5-B13C-DD769CBC31F8}" destId="{0F4B2803-5557-4DE6-8326-7C053797588C}" srcOrd="0" destOrd="0" parTransId="{B9F12547-D094-4BED-9B33-DDDFA9778256}" sibTransId="{DBE6550B-2061-4E84-A31E-DCDA5B1C4D7D}"/>
    <dgm:cxn modelId="{20A23731-1C42-4011-AC43-CFF5E2950C2B}" type="presOf" srcId="{1A21E09A-65DF-420F-B4C4-2B51740ECFDA}" destId="{28AAF9AE-FD1B-418E-9C3F-26DCD95C508B}" srcOrd="0" destOrd="1" presId="urn:microsoft.com/office/officeart/2016/7/layout/ChevronBlockProcess"/>
    <dgm:cxn modelId="{C8425D39-975B-4DF6-99F9-9B573A2D3D65}" srcId="{0DA708F2-EB97-4152-BFF0-69DD46F31916}" destId="{599A2782-CB23-4A60-8FFC-9EEE5D6022A2}" srcOrd="1" destOrd="0" parTransId="{515B90B9-AD6B-4F9B-A856-81CEC944C871}" sibTransId="{EB3B055D-F4E9-4016-944C-3F428AC542F1}"/>
    <dgm:cxn modelId="{18EB2F60-EE42-42B5-BA07-7205AA44CC2A}" type="presOf" srcId="{0DA708F2-EB97-4152-BFF0-69DD46F31916}" destId="{6AAE3838-27C2-4E05-AF28-A93683595A98}" srcOrd="0" destOrd="0" presId="urn:microsoft.com/office/officeart/2016/7/layout/ChevronBlockProcess"/>
    <dgm:cxn modelId="{8DC37963-1BF1-497E-8DC5-56AC133E3EC1}" type="presOf" srcId="{599A2782-CB23-4A60-8FFC-9EEE5D6022A2}" destId="{A8F3869D-642C-45E1-8FE4-2A236172EB09}" srcOrd="0" destOrd="1" presId="urn:microsoft.com/office/officeart/2016/7/layout/ChevronBlockProcess"/>
    <dgm:cxn modelId="{8262336A-23F8-49C1-AF0E-38D3801DAA5E}" srcId="{B7503A04-1B1D-45A5-A273-9243F49B38DD}" destId="{C2B746D8-754B-42AE-921F-55DDB95E9B85}" srcOrd="2" destOrd="0" parTransId="{BDA3E52A-E12A-44F0-92F3-D23CAD56FC23}" sibTransId="{FAAE7727-BDF3-47A3-96FA-62986A5FA3E5}"/>
    <dgm:cxn modelId="{DFABE873-EDFA-4431-ABFE-6844E9400FBC}" srcId="{B7503A04-1B1D-45A5-A273-9243F49B38DD}" destId="{23F2C879-821F-4930-A3D6-8E1ADCCAFBC2}" srcOrd="1" destOrd="0" parTransId="{F13F4D15-3471-4299-BE7F-89439F032BB3}" sibTransId="{7F1371FF-D8EA-4D3B-BF36-CC1FD6DC0129}"/>
    <dgm:cxn modelId="{8AFB1E58-4226-48A2-97AB-53A8951376A8}" type="presOf" srcId="{C2B746D8-754B-42AE-921F-55DDB95E9B85}" destId="{56A3DAA5-8136-4603-A387-F291DC492F89}" srcOrd="0" destOrd="2" presId="urn:microsoft.com/office/officeart/2016/7/layout/ChevronBlockProcess"/>
    <dgm:cxn modelId="{C9C83059-C368-4994-97B2-7AA56D61FBF7}" type="presOf" srcId="{23F2C879-821F-4930-A3D6-8E1ADCCAFBC2}" destId="{56A3DAA5-8136-4603-A387-F291DC492F89}" srcOrd="0" destOrd="1" presId="urn:microsoft.com/office/officeart/2016/7/layout/ChevronBlockProcess"/>
    <dgm:cxn modelId="{291A4D5A-B6CC-42ED-89CF-20073EACDCEF}" srcId="{0DA708F2-EB97-4152-BFF0-69DD46F31916}" destId="{C239DAE6-E53F-41C1-8249-EC491D0813B3}" srcOrd="0" destOrd="0" parTransId="{C8C4D776-F628-40DE-9F24-7D7A19D43963}" sibTransId="{A15BEDF5-7B41-4026-95AA-6087CD6CBA0A}"/>
    <dgm:cxn modelId="{7CFDF25A-9270-4BA0-9F6E-00D8E7521CCE}" type="presOf" srcId="{B7503A04-1B1D-45A5-A273-9243F49B38DD}" destId="{0F2EF00A-F720-466E-8771-35B10F818A80}" srcOrd="0" destOrd="0" presId="urn:microsoft.com/office/officeart/2016/7/layout/ChevronBlockProcess"/>
    <dgm:cxn modelId="{C0EC7A88-8C6F-444E-BF1C-DF7FD7B1AA38}" srcId="{BD26298D-C9A5-414E-B3F3-93441EC19AC2}" destId="{E729CA1E-273C-4EE5-B13C-DD769CBC31F8}" srcOrd="1" destOrd="0" parTransId="{E9F5FC4D-B16B-41DA-A790-6D7D0086D08D}" sibTransId="{BBAD6E48-39EB-4F15-9D48-9BD7987C4E37}"/>
    <dgm:cxn modelId="{9F1050A0-6341-496C-A7C6-0D604A2FAA21}" srcId="{E729CA1E-273C-4EE5-B13C-DD769CBC31F8}" destId="{1A21E09A-65DF-420F-B4C4-2B51740ECFDA}" srcOrd="1" destOrd="0" parTransId="{C30353E6-84C4-42BD-9CC3-950578556A89}" sibTransId="{004335F2-29D1-40D9-B514-2ECCD370A3FD}"/>
    <dgm:cxn modelId="{D9642EBE-C6C6-4507-B501-4984C7C3A0C1}" srcId="{B7503A04-1B1D-45A5-A273-9243F49B38DD}" destId="{8FD104F3-8780-4CED-8E74-4FA2143D85EB}" srcOrd="0" destOrd="0" parTransId="{6100841E-AD04-431E-8575-F2DF5EBA4477}" sibTransId="{595AD06D-D4E0-4E00-8DF7-0D77E5CEBEFE}"/>
    <dgm:cxn modelId="{F63870BE-FD5C-4F50-B286-89F2D79DC101}" srcId="{BD26298D-C9A5-414E-B3F3-93441EC19AC2}" destId="{B7503A04-1B1D-45A5-A273-9243F49B38DD}" srcOrd="2" destOrd="0" parTransId="{156DF910-3A43-45B2-A148-2D678955B733}" sibTransId="{F21EAC32-7D22-4B8F-AA85-DD10A03C3987}"/>
    <dgm:cxn modelId="{420B75CA-C4AD-4781-A290-86DF13E78CBA}" type="presOf" srcId="{C239DAE6-E53F-41C1-8249-EC491D0813B3}" destId="{A8F3869D-642C-45E1-8FE4-2A236172EB09}" srcOrd="0" destOrd="0" presId="urn:microsoft.com/office/officeart/2016/7/layout/ChevronBlockProcess"/>
    <dgm:cxn modelId="{176311E9-9BF9-44B3-987C-59101349E356}" srcId="{BD26298D-C9A5-414E-B3F3-93441EC19AC2}" destId="{0DA708F2-EB97-4152-BFF0-69DD46F31916}" srcOrd="0" destOrd="0" parTransId="{25C8F542-1BEB-4BEE-A19E-C3C023CF02F7}" sibTransId="{3117FBA1-0A66-4D69-AFD9-31BB860BE207}"/>
    <dgm:cxn modelId="{6EC0BAF7-981D-4F5D-BF83-4C6B77A3A202}" type="presOf" srcId="{E729CA1E-273C-4EE5-B13C-DD769CBC31F8}" destId="{AA849B43-78F5-4814-9F5C-FC1A26E1184F}" srcOrd="0" destOrd="0" presId="urn:microsoft.com/office/officeart/2016/7/layout/ChevronBlockProcess"/>
    <dgm:cxn modelId="{E8F2FBCF-1F6F-4145-93AC-88700460110F}" type="presParOf" srcId="{C3B7427A-D8DA-4354-8694-5B559A3D74DF}" destId="{0DED0707-AA7D-472E-A8D6-9E7C649E2B8F}" srcOrd="0" destOrd="0" presId="urn:microsoft.com/office/officeart/2016/7/layout/ChevronBlockProcess"/>
    <dgm:cxn modelId="{BCC4B0C9-E5BE-41EA-ADF8-BA8D92DD0041}" type="presParOf" srcId="{0DED0707-AA7D-472E-A8D6-9E7C649E2B8F}" destId="{6AAE3838-27C2-4E05-AF28-A93683595A98}" srcOrd="0" destOrd="0" presId="urn:microsoft.com/office/officeart/2016/7/layout/ChevronBlockProcess"/>
    <dgm:cxn modelId="{6E319513-FD8F-4C89-A349-B92B266D20E8}" type="presParOf" srcId="{0DED0707-AA7D-472E-A8D6-9E7C649E2B8F}" destId="{A8F3869D-642C-45E1-8FE4-2A236172EB09}" srcOrd="1" destOrd="0" presId="urn:microsoft.com/office/officeart/2016/7/layout/ChevronBlockProcess"/>
    <dgm:cxn modelId="{0C1AEB50-6403-4511-99A2-3BA283A5932D}" type="presParOf" srcId="{C3B7427A-D8DA-4354-8694-5B559A3D74DF}" destId="{DD0AF293-8471-4777-83B8-875508188F30}" srcOrd="1" destOrd="0" presId="urn:microsoft.com/office/officeart/2016/7/layout/ChevronBlockProcess"/>
    <dgm:cxn modelId="{97999324-8336-48CF-B63A-EC4C33BA29D9}" type="presParOf" srcId="{C3B7427A-D8DA-4354-8694-5B559A3D74DF}" destId="{6735BBCE-0AF1-4A73-906D-D5D3E342F7BA}" srcOrd="2" destOrd="0" presId="urn:microsoft.com/office/officeart/2016/7/layout/ChevronBlockProcess"/>
    <dgm:cxn modelId="{0FE49B34-FF70-4C1E-9039-9165B17AD428}" type="presParOf" srcId="{6735BBCE-0AF1-4A73-906D-D5D3E342F7BA}" destId="{AA849B43-78F5-4814-9F5C-FC1A26E1184F}" srcOrd="0" destOrd="0" presId="urn:microsoft.com/office/officeart/2016/7/layout/ChevronBlockProcess"/>
    <dgm:cxn modelId="{03D17F05-9864-4717-AFCD-2C76F50704EC}" type="presParOf" srcId="{6735BBCE-0AF1-4A73-906D-D5D3E342F7BA}" destId="{28AAF9AE-FD1B-418E-9C3F-26DCD95C508B}" srcOrd="1" destOrd="0" presId="urn:microsoft.com/office/officeart/2016/7/layout/ChevronBlockProcess"/>
    <dgm:cxn modelId="{B371364B-084F-40E3-B816-E1F46D233A3A}" type="presParOf" srcId="{C3B7427A-D8DA-4354-8694-5B559A3D74DF}" destId="{6651BEA0-F2FE-432B-A938-04820295F747}" srcOrd="3" destOrd="0" presId="urn:microsoft.com/office/officeart/2016/7/layout/ChevronBlockProcess"/>
    <dgm:cxn modelId="{BDA3046E-958B-41D8-BFB3-713D45136B0A}" type="presParOf" srcId="{C3B7427A-D8DA-4354-8694-5B559A3D74DF}" destId="{1555C52B-A102-4015-B27A-D6C4DBAA18A8}" srcOrd="4" destOrd="0" presId="urn:microsoft.com/office/officeart/2016/7/layout/ChevronBlockProcess"/>
    <dgm:cxn modelId="{90097AAF-943A-4350-80A3-447AAC959594}" type="presParOf" srcId="{1555C52B-A102-4015-B27A-D6C4DBAA18A8}" destId="{0F2EF00A-F720-466E-8771-35B10F818A80}" srcOrd="0" destOrd="0" presId="urn:microsoft.com/office/officeart/2016/7/layout/ChevronBlockProcess"/>
    <dgm:cxn modelId="{950B9D2B-CAC3-4C84-B709-C28300B3A01C}" type="presParOf" srcId="{1555C52B-A102-4015-B27A-D6C4DBAA18A8}" destId="{56A3DAA5-8136-4603-A387-F291DC492F89}"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849C9E-CFD5-4618-9FB0-106F5597F64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3ADB585B-4A3C-43B8-B44C-0BF683A35C6B}">
      <dgm:prSet/>
      <dgm:spPr/>
      <dgm:t>
        <a:bodyPr/>
        <a:lstStyle/>
        <a:p>
          <a:r>
            <a:rPr lang="en-US" b="1" dirty="0"/>
            <a:t>WE CAN SEPARATE AGING FROM INJURY</a:t>
          </a:r>
        </a:p>
      </dgm:t>
    </dgm:pt>
    <dgm:pt modelId="{D8AA6AC2-75CB-4D8B-A433-EA2B04BF7FBD}" type="parTrans" cxnId="{C84E1315-D698-41C7-8778-7684D056E1B3}">
      <dgm:prSet/>
      <dgm:spPr/>
      <dgm:t>
        <a:bodyPr/>
        <a:lstStyle/>
        <a:p>
          <a:endParaRPr lang="en-US"/>
        </a:p>
      </dgm:t>
    </dgm:pt>
    <dgm:pt modelId="{CE5E3F06-544F-4BEB-854B-99B200FF01A6}" type="sibTrans" cxnId="{C84E1315-D698-41C7-8778-7684D056E1B3}">
      <dgm:prSet/>
      <dgm:spPr/>
      <dgm:t>
        <a:bodyPr/>
        <a:lstStyle/>
        <a:p>
          <a:endParaRPr lang="en-US"/>
        </a:p>
      </dgm:t>
    </dgm:pt>
    <dgm:pt modelId="{9798AF81-9F5E-4FDF-8E13-DDDE01027C0A}">
      <dgm:prSet/>
      <dgm:spPr/>
      <dgm:t>
        <a:bodyPr/>
        <a:lstStyle/>
        <a:p>
          <a:r>
            <a:rPr lang="en-US" b="1" dirty="0"/>
            <a:t>VELOCITY SHOWS CLEAR PATTERNS</a:t>
          </a:r>
        </a:p>
      </dgm:t>
    </dgm:pt>
    <dgm:pt modelId="{4078A5FD-E4A4-49CF-A7B9-E3EE2228516E}" type="parTrans" cxnId="{D17FD33B-9BE0-48A5-B1F3-BE79F0912676}">
      <dgm:prSet/>
      <dgm:spPr/>
      <dgm:t>
        <a:bodyPr/>
        <a:lstStyle/>
        <a:p>
          <a:endParaRPr lang="en-US"/>
        </a:p>
      </dgm:t>
    </dgm:pt>
    <dgm:pt modelId="{D0541685-ECA4-4D16-A6FE-D25D190A6CA4}" type="sibTrans" cxnId="{D17FD33B-9BE0-48A5-B1F3-BE79F0912676}">
      <dgm:prSet/>
      <dgm:spPr/>
      <dgm:t>
        <a:bodyPr/>
        <a:lstStyle/>
        <a:p>
          <a:endParaRPr lang="en-US"/>
        </a:p>
      </dgm:t>
    </dgm:pt>
    <dgm:pt modelId="{A8D801BA-285B-4C11-A09D-D8E610E1D4F9}">
      <dgm:prSet/>
      <dgm:spPr/>
      <dgm:t>
        <a:bodyPr/>
        <a:lstStyle/>
        <a:p>
          <a:r>
            <a:rPr lang="en-US" b="1" dirty="0"/>
            <a:t>ACTIONABLE FRAMEWORK</a:t>
          </a:r>
        </a:p>
      </dgm:t>
    </dgm:pt>
    <dgm:pt modelId="{E85CDFED-711F-4C38-BE9F-6E500AD92D9F}" type="parTrans" cxnId="{C6F7B428-C9D9-4C7C-B25A-3E4AB6332EE0}">
      <dgm:prSet/>
      <dgm:spPr/>
      <dgm:t>
        <a:bodyPr/>
        <a:lstStyle/>
        <a:p>
          <a:endParaRPr lang="en-US"/>
        </a:p>
      </dgm:t>
    </dgm:pt>
    <dgm:pt modelId="{517A0FF9-FC35-48D8-9531-7A328D3000BF}" type="sibTrans" cxnId="{C6F7B428-C9D9-4C7C-B25A-3E4AB6332EE0}">
      <dgm:prSet/>
      <dgm:spPr/>
      <dgm:t>
        <a:bodyPr/>
        <a:lstStyle/>
        <a:p>
          <a:endParaRPr lang="en-US"/>
        </a:p>
      </dgm:t>
    </dgm:pt>
    <dgm:pt modelId="{55939444-3081-4E9B-BF86-DD7F9F7A888C}">
      <dgm:prSet/>
      <dgm:spPr/>
      <dgm:t>
        <a:bodyPr/>
        <a:lstStyle/>
        <a:p>
          <a:r>
            <a:rPr lang="en-US" b="1" dirty="0"/>
            <a:t>APPLICABLE TO ALL CAREER STAGES</a:t>
          </a:r>
        </a:p>
      </dgm:t>
    </dgm:pt>
    <dgm:pt modelId="{41D28A68-A7FE-4D76-8F67-7ACFE1BA670D}" type="parTrans" cxnId="{353D8E3C-D840-4895-A2E9-E69312BBBC0F}">
      <dgm:prSet/>
      <dgm:spPr/>
      <dgm:t>
        <a:bodyPr/>
        <a:lstStyle/>
        <a:p>
          <a:endParaRPr lang="en-US"/>
        </a:p>
      </dgm:t>
    </dgm:pt>
    <dgm:pt modelId="{47D57001-611F-4D2D-A920-E83F01A375B0}" type="sibTrans" cxnId="{353D8E3C-D840-4895-A2E9-E69312BBBC0F}">
      <dgm:prSet/>
      <dgm:spPr/>
      <dgm:t>
        <a:bodyPr/>
        <a:lstStyle/>
        <a:p>
          <a:endParaRPr lang="en-US"/>
        </a:p>
      </dgm:t>
    </dgm:pt>
    <dgm:pt modelId="{87C1C4C2-F06E-4FB0-AE11-43E67849CEE8}">
      <dgm:prSet custT="1"/>
      <dgm:spPr/>
      <dgm:t>
        <a:bodyPr/>
        <a:lstStyle/>
        <a:p>
          <a:r>
            <a:rPr lang="en-US" sz="1400" b="1" dirty="0">
              <a:solidFill>
                <a:schemeClr val="bg1"/>
              </a:solidFill>
            </a:rPr>
            <a:t>Bayesian models + changepoint detection = quantitative discrimination</a:t>
          </a:r>
        </a:p>
      </dgm:t>
    </dgm:pt>
    <dgm:pt modelId="{6BC965C2-376C-4165-84EB-1B0DEB2DB6F0}" type="parTrans" cxnId="{CFB6FB9F-FE9B-45C6-9350-D88F1F8E794B}">
      <dgm:prSet/>
      <dgm:spPr/>
      <dgm:t>
        <a:bodyPr/>
        <a:lstStyle/>
        <a:p>
          <a:endParaRPr lang="en-US"/>
        </a:p>
      </dgm:t>
    </dgm:pt>
    <dgm:pt modelId="{FBA274ED-E344-4335-9F67-001A1E73AD82}" type="sibTrans" cxnId="{CFB6FB9F-FE9B-45C6-9350-D88F1F8E794B}">
      <dgm:prSet/>
      <dgm:spPr/>
      <dgm:t>
        <a:bodyPr/>
        <a:lstStyle/>
        <a:p>
          <a:endParaRPr lang="en-US"/>
        </a:p>
      </dgm:t>
    </dgm:pt>
    <dgm:pt modelId="{9C2CEF67-C002-4383-8A75-89D5D133AF51}">
      <dgm:prSet custT="1"/>
      <dgm:spPr/>
      <dgm:t>
        <a:bodyPr/>
        <a:lstStyle/>
        <a:p>
          <a:r>
            <a:rPr lang="en-US" sz="1400" b="1" dirty="0">
              <a:solidFill>
                <a:schemeClr val="bg1"/>
              </a:solidFill>
            </a:rPr>
            <a:t>Peak at mid 20’s, predictable decline, measurable TJ effects</a:t>
          </a:r>
        </a:p>
      </dgm:t>
    </dgm:pt>
    <dgm:pt modelId="{005DEB2D-AB56-4769-A8FD-D7B260B9C728}" type="parTrans" cxnId="{2001EDD3-1299-47D3-9888-B3C5DEDA3710}">
      <dgm:prSet/>
      <dgm:spPr/>
      <dgm:t>
        <a:bodyPr/>
        <a:lstStyle/>
        <a:p>
          <a:endParaRPr lang="en-US"/>
        </a:p>
      </dgm:t>
    </dgm:pt>
    <dgm:pt modelId="{7A9C1575-91D8-4FCB-8301-9FDF811E4DC5}" type="sibTrans" cxnId="{2001EDD3-1299-47D3-9888-B3C5DEDA3710}">
      <dgm:prSet/>
      <dgm:spPr/>
      <dgm:t>
        <a:bodyPr/>
        <a:lstStyle/>
        <a:p>
          <a:endParaRPr lang="en-US"/>
        </a:p>
      </dgm:t>
    </dgm:pt>
    <dgm:pt modelId="{D6B88332-C0AD-4D01-8FEF-B84DC698EF40}">
      <dgm:prSet custT="1"/>
      <dgm:spPr/>
      <dgm:t>
        <a:bodyPr/>
        <a:lstStyle/>
        <a:p>
          <a:r>
            <a:rPr lang="en-US" sz="1400" b="1" dirty="0">
              <a:solidFill>
                <a:schemeClr val="bg1"/>
              </a:solidFill>
            </a:rPr>
            <a:t>Risk scores, projections, uncertainty quantification</a:t>
          </a:r>
        </a:p>
      </dgm:t>
    </dgm:pt>
    <dgm:pt modelId="{D5C08249-EF73-40A2-B3A3-BC93E9709339}" type="parTrans" cxnId="{DC9643AA-E335-4432-8AB7-EA062413FB44}">
      <dgm:prSet/>
      <dgm:spPr/>
      <dgm:t>
        <a:bodyPr/>
        <a:lstStyle/>
        <a:p>
          <a:endParaRPr lang="en-US"/>
        </a:p>
      </dgm:t>
    </dgm:pt>
    <dgm:pt modelId="{7FBBDCD9-5BD6-48AE-8411-DB0ACBD79DCB}" type="sibTrans" cxnId="{DC9643AA-E335-4432-8AB7-EA062413FB44}">
      <dgm:prSet/>
      <dgm:spPr/>
      <dgm:t>
        <a:bodyPr/>
        <a:lstStyle/>
        <a:p>
          <a:endParaRPr lang="en-US"/>
        </a:p>
      </dgm:t>
    </dgm:pt>
    <dgm:pt modelId="{DE43830D-1858-4916-9177-0704629CAB01}">
      <dgm:prSet custT="1"/>
      <dgm:spPr/>
      <dgm:t>
        <a:bodyPr/>
        <a:lstStyle/>
        <a:p>
          <a:r>
            <a:rPr lang="en-US" sz="1400" b="1" dirty="0">
              <a:solidFill>
                <a:schemeClr val="bg1"/>
              </a:solidFill>
            </a:rPr>
            <a:t>Veterans (retrospective) AND rookies (prospective)</a:t>
          </a:r>
        </a:p>
      </dgm:t>
    </dgm:pt>
    <dgm:pt modelId="{2E30162D-6F0D-4672-8DAC-C542BE233B42}" type="parTrans" cxnId="{E13C1F1F-2F2B-4DE1-BE53-562305FFA6BA}">
      <dgm:prSet/>
      <dgm:spPr/>
      <dgm:t>
        <a:bodyPr/>
        <a:lstStyle/>
        <a:p>
          <a:endParaRPr lang="en-US"/>
        </a:p>
      </dgm:t>
    </dgm:pt>
    <dgm:pt modelId="{DB5935AC-B134-47FB-887F-B284529C2E66}" type="sibTrans" cxnId="{E13C1F1F-2F2B-4DE1-BE53-562305FFA6BA}">
      <dgm:prSet/>
      <dgm:spPr/>
      <dgm:t>
        <a:bodyPr/>
        <a:lstStyle/>
        <a:p>
          <a:endParaRPr lang="en-US"/>
        </a:p>
      </dgm:t>
    </dgm:pt>
    <dgm:pt modelId="{EDE3D0E8-4362-4F59-9BE6-26B34868EBFE}">
      <dgm:prSet custT="1"/>
      <dgm:spPr/>
      <dgm:t>
        <a:bodyPr/>
        <a:lstStyle/>
        <a:p>
          <a:r>
            <a:rPr lang="en-US" sz="1400" b="1" dirty="0">
              <a:solidFill>
                <a:schemeClr val="bg1"/>
              </a:solidFill>
            </a:rPr>
            <a:t>Able to develop actionable, practical impacts!</a:t>
          </a:r>
        </a:p>
      </dgm:t>
    </dgm:pt>
    <dgm:pt modelId="{94ABFAC2-DA90-4AAA-9596-2A182E79847A}" type="parTrans" cxnId="{7AB3F1B5-3365-453D-ABC9-0DF1319F4AF8}">
      <dgm:prSet/>
      <dgm:spPr/>
      <dgm:t>
        <a:bodyPr/>
        <a:lstStyle/>
        <a:p>
          <a:endParaRPr lang="en-US"/>
        </a:p>
      </dgm:t>
    </dgm:pt>
    <dgm:pt modelId="{D8689B86-983E-40FB-9AF3-9C57EB7FA75F}" type="sibTrans" cxnId="{7AB3F1B5-3365-453D-ABC9-0DF1319F4AF8}">
      <dgm:prSet/>
      <dgm:spPr/>
      <dgm:t>
        <a:bodyPr/>
        <a:lstStyle/>
        <a:p>
          <a:endParaRPr lang="en-US"/>
        </a:p>
      </dgm:t>
    </dgm:pt>
    <dgm:pt modelId="{716D5784-11A5-46E9-BC0E-873EF27F10C5}" type="pres">
      <dgm:prSet presAssocID="{45849C9E-CFD5-4618-9FB0-106F5597F645}" presName="diagram" presStyleCnt="0">
        <dgm:presLayoutVars>
          <dgm:chPref val="1"/>
          <dgm:dir/>
          <dgm:animOne val="branch"/>
          <dgm:animLvl val="lvl"/>
          <dgm:resizeHandles/>
        </dgm:presLayoutVars>
      </dgm:prSet>
      <dgm:spPr/>
    </dgm:pt>
    <dgm:pt modelId="{1775E9ED-140A-4C14-8E59-1AA501C37EE8}" type="pres">
      <dgm:prSet presAssocID="{3ADB585B-4A3C-43B8-B44C-0BF683A35C6B}" presName="root" presStyleCnt="0"/>
      <dgm:spPr/>
    </dgm:pt>
    <dgm:pt modelId="{C2DB7908-1D21-4A53-8482-F5291E9DD131}" type="pres">
      <dgm:prSet presAssocID="{3ADB585B-4A3C-43B8-B44C-0BF683A35C6B}" presName="rootComposite" presStyleCnt="0"/>
      <dgm:spPr/>
    </dgm:pt>
    <dgm:pt modelId="{74332653-8AE0-41D8-B50A-6E65526E5A5E}" type="pres">
      <dgm:prSet presAssocID="{3ADB585B-4A3C-43B8-B44C-0BF683A35C6B}" presName="rootText" presStyleLbl="node1" presStyleIdx="0" presStyleCnt="4"/>
      <dgm:spPr/>
    </dgm:pt>
    <dgm:pt modelId="{1C5D9AB2-F792-46A8-AC2D-25CF5FC208F3}" type="pres">
      <dgm:prSet presAssocID="{3ADB585B-4A3C-43B8-B44C-0BF683A35C6B}" presName="rootConnector" presStyleLbl="node1" presStyleIdx="0" presStyleCnt="4"/>
      <dgm:spPr/>
    </dgm:pt>
    <dgm:pt modelId="{0ADED6A8-936D-4404-BB8B-B1FE046BB33A}" type="pres">
      <dgm:prSet presAssocID="{3ADB585B-4A3C-43B8-B44C-0BF683A35C6B}" presName="childShape" presStyleCnt="0"/>
      <dgm:spPr/>
    </dgm:pt>
    <dgm:pt modelId="{26E974F7-5165-4661-AF33-39ABC680C155}" type="pres">
      <dgm:prSet presAssocID="{6BC965C2-376C-4165-84EB-1B0DEB2DB6F0}" presName="Name13" presStyleLbl="parChTrans1D2" presStyleIdx="0" presStyleCnt="5"/>
      <dgm:spPr/>
    </dgm:pt>
    <dgm:pt modelId="{57D65115-7764-437F-920C-25D81EC212DA}" type="pres">
      <dgm:prSet presAssocID="{87C1C4C2-F06E-4FB0-AE11-43E67849CEE8}" presName="childText" presStyleLbl="bgAcc1" presStyleIdx="0" presStyleCnt="5" custScaleX="110654" custScaleY="115586">
        <dgm:presLayoutVars>
          <dgm:bulletEnabled val="1"/>
        </dgm:presLayoutVars>
      </dgm:prSet>
      <dgm:spPr/>
    </dgm:pt>
    <dgm:pt modelId="{4D0303A0-FA0C-4A0B-883F-F18DD3D767DF}" type="pres">
      <dgm:prSet presAssocID="{9798AF81-9F5E-4FDF-8E13-DDDE01027C0A}" presName="root" presStyleCnt="0"/>
      <dgm:spPr/>
    </dgm:pt>
    <dgm:pt modelId="{FC3D0F64-C41E-4CE1-A49B-3AAFD23C8836}" type="pres">
      <dgm:prSet presAssocID="{9798AF81-9F5E-4FDF-8E13-DDDE01027C0A}" presName="rootComposite" presStyleCnt="0"/>
      <dgm:spPr/>
    </dgm:pt>
    <dgm:pt modelId="{7AA13CD0-801C-4852-942D-17987F468CBC}" type="pres">
      <dgm:prSet presAssocID="{9798AF81-9F5E-4FDF-8E13-DDDE01027C0A}" presName="rootText" presStyleLbl="node1" presStyleIdx="1" presStyleCnt="4"/>
      <dgm:spPr/>
    </dgm:pt>
    <dgm:pt modelId="{EBCE6E23-5C96-454D-95F9-3062E92083F6}" type="pres">
      <dgm:prSet presAssocID="{9798AF81-9F5E-4FDF-8E13-DDDE01027C0A}" presName="rootConnector" presStyleLbl="node1" presStyleIdx="1" presStyleCnt="4"/>
      <dgm:spPr/>
    </dgm:pt>
    <dgm:pt modelId="{3ABE2C5E-9746-4654-8985-2EE174F8E5D6}" type="pres">
      <dgm:prSet presAssocID="{9798AF81-9F5E-4FDF-8E13-DDDE01027C0A}" presName="childShape" presStyleCnt="0"/>
      <dgm:spPr/>
    </dgm:pt>
    <dgm:pt modelId="{82B66EDB-188F-4341-9892-FBA702EC2898}" type="pres">
      <dgm:prSet presAssocID="{005DEB2D-AB56-4769-A8FD-D7B260B9C728}" presName="Name13" presStyleLbl="parChTrans1D2" presStyleIdx="1" presStyleCnt="5"/>
      <dgm:spPr/>
    </dgm:pt>
    <dgm:pt modelId="{35C67726-8763-4D7B-BC16-3B4BE3B74A83}" type="pres">
      <dgm:prSet presAssocID="{9C2CEF67-C002-4383-8A75-89D5D133AF51}" presName="childText" presStyleLbl="bgAcc1" presStyleIdx="1" presStyleCnt="5" custScaleX="110654" custScaleY="115586">
        <dgm:presLayoutVars>
          <dgm:bulletEnabled val="1"/>
        </dgm:presLayoutVars>
      </dgm:prSet>
      <dgm:spPr/>
    </dgm:pt>
    <dgm:pt modelId="{09650B65-20B5-41E6-9E2A-19ADE47724CF}" type="pres">
      <dgm:prSet presAssocID="{A8D801BA-285B-4C11-A09D-D8E610E1D4F9}" presName="root" presStyleCnt="0"/>
      <dgm:spPr/>
    </dgm:pt>
    <dgm:pt modelId="{A5ACC314-6045-41A7-B40E-83E17AD83E38}" type="pres">
      <dgm:prSet presAssocID="{A8D801BA-285B-4C11-A09D-D8E610E1D4F9}" presName="rootComposite" presStyleCnt="0"/>
      <dgm:spPr/>
    </dgm:pt>
    <dgm:pt modelId="{D98E6341-61E7-495F-8C75-67B0DAF723F3}" type="pres">
      <dgm:prSet presAssocID="{A8D801BA-285B-4C11-A09D-D8E610E1D4F9}" presName="rootText" presStyleLbl="node1" presStyleIdx="2" presStyleCnt="4"/>
      <dgm:spPr/>
    </dgm:pt>
    <dgm:pt modelId="{4A04AC83-E5CD-42A5-BA1D-D54943BEA04A}" type="pres">
      <dgm:prSet presAssocID="{A8D801BA-285B-4C11-A09D-D8E610E1D4F9}" presName="rootConnector" presStyleLbl="node1" presStyleIdx="2" presStyleCnt="4"/>
      <dgm:spPr/>
    </dgm:pt>
    <dgm:pt modelId="{795CD8FD-6475-4647-A16F-4620DF6BA45A}" type="pres">
      <dgm:prSet presAssocID="{A8D801BA-285B-4C11-A09D-D8E610E1D4F9}" presName="childShape" presStyleCnt="0"/>
      <dgm:spPr/>
    </dgm:pt>
    <dgm:pt modelId="{3FA8AB94-F715-45D3-95BF-0A27F89F62FD}" type="pres">
      <dgm:prSet presAssocID="{D5C08249-EF73-40A2-B3A3-BC93E9709339}" presName="Name13" presStyleLbl="parChTrans1D2" presStyleIdx="2" presStyleCnt="5"/>
      <dgm:spPr/>
    </dgm:pt>
    <dgm:pt modelId="{8AB4C5CE-3C67-4A77-BC1B-6188FBF54C47}" type="pres">
      <dgm:prSet presAssocID="{D6B88332-C0AD-4D01-8FEF-B84DC698EF40}" presName="childText" presStyleLbl="bgAcc1" presStyleIdx="2" presStyleCnt="5" custScaleX="110654" custScaleY="115586">
        <dgm:presLayoutVars>
          <dgm:bulletEnabled val="1"/>
        </dgm:presLayoutVars>
      </dgm:prSet>
      <dgm:spPr/>
    </dgm:pt>
    <dgm:pt modelId="{19FF5599-CDB2-4804-AD7C-AD9A3FF56A6D}" type="pres">
      <dgm:prSet presAssocID="{94ABFAC2-DA90-4AAA-9596-2A182E79847A}" presName="Name13" presStyleLbl="parChTrans1D2" presStyleIdx="3" presStyleCnt="5"/>
      <dgm:spPr/>
    </dgm:pt>
    <dgm:pt modelId="{06786E70-2548-4463-8A18-AAEC15DA9F01}" type="pres">
      <dgm:prSet presAssocID="{EDE3D0E8-4362-4F59-9BE6-26B34868EBFE}" presName="childText" presStyleLbl="bgAcc1" presStyleIdx="3" presStyleCnt="5" custScaleX="110654" custScaleY="115586">
        <dgm:presLayoutVars>
          <dgm:bulletEnabled val="1"/>
        </dgm:presLayoutVars>
      </dgm:prSet>
      <dgm:spPr/>
    </dgm:pt>
    <dgm:pt modelId="{C013BB28-3086-4F60-8F99-324876079B2D}" type="pres">
      <dgm:prSet presAssocID="{55939444-3081-4E9B-BF86-DD7F9F7A888C}" presName="root" presStyleCnt="0"/>
      <dgm:spPr/>
    </dgm:pt>
    <dgm:pt modelId="{4A7D0871-013F-4DD8-9B2E-E3E8774CAF5F}" type="pres">
      <dgm:prSet presAssocID="{55939444-3081-4E9B-BF86-DD7F9F7A888C}" presName="rootComposite" presStyleCnt="0"/>
      <dgm:spPr/>
    </dgm:pt>
    <dgm:pt modelId="{EBFCDDBD-E7D6-417E-8EFF-10EADE4B8680}" type="pres">
      <dgm:prSet presAssocID="{55939444-3081-4E9B-BF86-DD7F9F7A888C}" presName="rootText" presStyleLbl="node1" presStyleIdx="3" presStyleCnt="4"/>
      <dgm:spPr/>
    </dgm:pt>
    <dgm:pt modelId="{094E4122-E02A-4B63-9721-A9109964E8B6}" type="pres">
      <dgm:prSet presAssocID="{55939444-3081-4E9B-BF86-DD7F9F7A888C}" presName="rootConnector" presStyleLbl="node1" presStyleIdx="3" presStyleCnt="4"/>
      <dgm:spPr/>
    </dgm:pt>
    <dgm:pt modelId="{ABEBF690-B6D6-4C99-A6BF-E4F3C7B3A3B1}" type="pres">
      <dgm:prSet presAssocID="{55939444-3081-4E9B-BF86-DD7F9F7A888C}" presName="childShape" presStyleCnt="0"/>
      <dgm:spPr/>
    </dgm:pt>
    <dgm:pt modelId="{91A6187C-4A33-4357-93DB-B1C198860DB8}" type="pres">
      <dgm:prSet presAssocID="{2E30162D-6F0D-4672-8DAC-C542BE233B42}" presName="Name13" presStyleLbl="parChTrans1D2" presStyleIdx="4" presStyleCnt="5"/>
      <dgm:spPr/>
    </dgm:pt>
    <dgm:pt modelId="{F9B05C3E-BCC3-408C-ACE0-5C68A02D7F6B}" type="pres">
      <dgm:prSet presAssocID="{DE43830D-1858-4916-9177-0704629CAB01}" presName="childText" presStyleLbl="bgAcc1" presStyleIdx="4" presStyleCnt="5" custScaleX="110654" custScaleY="115586">
        <dgm:presLayoutVars>
          <dgm:bulletEnabled val="1"/>
        </dgm:presLayoutVars>
      </dgm:prSet>
      <dgm:spPr/>
    </dgm:pt>
  </dgm:ptLst>
  <dgm:cxnLst>
    <dgm:cxn modelId="{4DDFBB01-F28D-462B-B37D-8EA164CAED7D}" type="presOf" srcId="{005DEB2D-AB56-4769-A8FD-D7B260B9C728}" destId="{82B66EDB-188F-4341-9892-FBA702EC2898}" srcOrd="0" destOrd="0" presId="urn:microsoft.com/office/officeart/2005/8/layout/hierarchy3"/>
    <dgm:cxn modelId="{E28A2E07-16A4-4C64-BFD5-A5B50C0D94AC}" type="presOf" srcId="{D5C08249-EF73-40A2-B3A3-BC93E9709339}" destId="{3FA8AB94-F715-45D3-95BF-0A27F89F62FD}" srcOrd="0" destOrd="0" presId="urn:microsoft.com/office/officeart/2005/8/layout/hierarchy3"/>
    <dgm:cxn modelId="{4B0B510D-1ABC-4978-96C2-53DBA3A8CEFC}" type="presOf" srcId="{55939444-3081-4E9B-BF86-DD7F9F7A888C}" destId="{094E4122-E02A-4B63-9721-A9109964E8B6}" srcOrd="1" destOrd="0" presId="urn:microsoft.com/office/officeart/2005/8/layout/hierarchy3"/>
    <dgm:cxn modelId="{C84E1315-D698-41C7-8778-7684D056E1B3}" srcId="{45849C9E-CFD5-4618-9FB0-106F5597F645}" destId="{3ADB585B-4A3C-43B8-B44C-0BF683A35C6B}" srcOrd="0" destOrd="0" parTransId="{D8AA6AC2-75CB-4D8B-A433-EA2B04BF7FBD}" sibTransId="{CE5E3F06-544F-4BEB-854B-99B200FF01A6}"/>
    <dgm:cxn modelId="{E13C1F1F-2F2B-4DE1-BE53-562305FFA6BA}" srcId="{55939444-3081-4E9B-BF86-DD7F9F7A888C}" destId="{DE43830D-1858-4916-9177-0704629CAB01}" srcOrd="0" destOrd="0" parTransId="{2E30162D-6F0D-4672-8DAC-C542BE233B42}" sibTransId="{DB5935AC-B134-47FB-887F-B284529C2E66}"/>
    <dgm:cxn modelId="{C6F7B428-C9D9-4C7C-B25A-3E4AB6332EE0}" srcId="{45849C9E-CFD5-4618-9FB0-106F5597F645}" destId="{A8D801BA-285B-4C11-A09D-D8E610E1D4F9}" srcOrd="2" destOrd="0" parTransId="{E85CDFED-711F-4C38-BE9F-6E500AD92D9F}" sibTransId="{517A0FF9-FC35-48D8-9531-7A328D3000BF}"/>
    <dgm:cxn modelId="{0C18D733-C868-4FB0-965F-A67F4399DF9D}" type="presOf" srcId="{D6B88332-C0AD-4D01-8FEF-B84DC698EF40}" destId="{8AB4C5CE-3C67-4A77-BC1B-6188FBF54C47}" srcOrd="0" destOrd="0" presId="urn:microsoft.com/office/officeart/2005/8/layout/hierarchy3"/>
    <dgm:cxn modelId="{008AC436-A577-476E-9CD2-F0AF58CCCF77}" type="presOf" srcId="{3ADB585B-4A3C-43B8-B44C-0BF683A35C6B}" destId="{1C5D9AB2-F792-46A8-AC2D-25CF5FC208F3}" srcOrd="1" destOrd="0" presId="urn:microsoft.com/office/officeart/2005/8/layout/hierarchy3"/>
    <dgm:cxn modelId="{7EC1B937-49E8-4FCB-80D9-8AAC369FE85F}" type="presOf" srcId="{9798AF81-9F5E-4FDF-8E13-DDDE01027C0A}" destId="{7AA13CD0-801C-4852-942D-17987F468CBC}" srcOrd="0" destOrd="0" presId="urn:microsoft.com/office/officeart/2005/8/layout/hierarchy3"/>
    <dgm:cxn modelId="{D17FD33B-9BE0-48A5-B1F3-BE79F0912676}" srcId="{45849C9E-CFD5-4618-9FB0-106F5597F645}" destId="{9798AF81-9F5E-4FDF-8E13-DDDE01027C0A}" srcOrd="1" destOrd="0" parTransId="{4078A5FD-E4A4-49CF-A7B9-E3EE2228516E}" sibTransId="{D0541685-ECA4-4D16-A6FE-D25D190A6CA4}"/>
    <dgm:cxn modelId="{353D8E3C-D840-4895-A2E9-E69312BBBC0F}" srcId="{45849C9E-CFD5-4618-9FB0-106F5597F645}" destId="{55939444-3081-4E9B-BF86-DD7F9F7A888C}" srcOrd="3" destOrd="0" parTransId="{41D28A68-A7FE-4D76-8F67-7ACFE1BA670D}" sibTransId="{47D57001-611F-4D2D-A920-E83F01A375B0}"/>
    <dgm:cxn modelId="{517AE94E-0AF2-4794-90B5-D005E1D53D3B}" type="presOf" srcId="{A8D801BA-285B-4C11-A09D-D8E610E1D4F9}" destId="{4A04AC83-E5CD-42A5-BA1D-D54943BEA04A}" srcOrd="1" destOrd="0" presId="urn:microsoft.com/office/officeart/2005/8/layout/hierarchy3"/>
    <dgm:cxn modelId="{5DC00670-F354-4F88-B262-1C954802DA09}" type="presOf" srcId="{9798AF81-9F5E-4FDF-8E13-DDDE01027C0A}" destId="{EBCE6E23-5C96-454D-95F9-3062E92083F6}" srcOrd="1" destOrd="0" presId="urn:microsoft.com/office/officeart/2005/8/layout/hierarchy3"/>
    <dgm:cxn modelId="{D2666871-1291-481D-8C1A-1020034C26E8}" type="presOf" srcId="{87C1C4C2-F06E-4FB0-AE11-43E67849CEE8}" destId="{57D65115-7764-437F-920C-25D81EC212DA}" srcOrd="0" destOrd="0" presId="urn:microsoft.com/office/officeart/2005/8/layout/hierarchy3"/>
    <dgm:cxn modelId="{32FD2C73-371B-4A37-8863-23E651DF6CB0}" type="presOf" srcId="{A8D801BA-285B-4C11-A09D-D8E610E1D4F9}" destId="{D98E6341-61E7-495F-8C75-67B0DAF723F3}" srcOrd="0" destOrd="0" presId="urn:microsoft.com/office/officeart/2005/8/layout/hierarchy3"/>
    <dgm:cxn modelId="{3046B955-06E6-445E-9C36-D34F0C3C410D}" type="presOf" srcId="{EDE3D0E8-4362-4F59-9BE6-26B34868EBFE}" destId="{06786E70-2548-4463-8A18-AAEC15DA9F01}" srcOrd="0" destOrd="0" presId="urn:microsoft.com/office/officeart/2005/8/layout/hierarchy3"/>
    <dgm:cxn modelId="{5309D192-A0D4-468B-8354-7C7760E69466}" type="presOf" srcId="{2E30162D-6F0D-4672-8DAC-C542BE233B42}" destId="{91A6187C-4A33-4357-93DB-B1C198860DB8}" srcOrd="0" destOrd="0" presId="urn:microsoft.com/office/officeart/2005/8/layout/hierarchy3"/>
    <dgm:cxn modelId="{CFB6FB9F-FE9B-45C6-9350-D88F1F8E794B}" srcId="{3ADB585B-4A3C-43B8-B44C-0BF683A35C6B}" destId="{87C1C4C2-F06E-4FB0-AE11-43E67849CEE8}" srcOrd="0" destOrd="0" parTransId="{6BC965C2-376C-4165-84EB-1B0DEB2DB6F0}" sibTransId="{FBA274ED-E344-4335-9F67-001A1E73AD82}"/>
    <dgm:cxn modelId="{FCE09BA8-3441-4FD2-B357-E0EA9A0FC5F1}" type="presOf" srcId="{6BC965C2-376C-4165-84EB-1B0DEB2DB6F0}" destId="{26E974F7-5165-4661-AF33-39ABC680C155}" srcOrd="0" destOrd="0" presId="urn:microsoft.com/office/officeart/2005/8/layout/hierarchy3"/>
    <dgm:cxn modelId="{DC9643AA-E335-4432-8AB7-EA062413FB44}" srcId="{A8D801BA-285B-4C11-A09D-D8E610E1D4F9}" destId="{D6B88332-C0AD-4D01-8FEF-B84DC698EF40}" srcOrd="0" destOrd="0" parTransId="{D5C08249-EF73-40A2-B3A3-BC93E9709339}" sibTransId="{7FBBDCD9-5BD6-48AE-8411-DB0ACBD79DCB}"/>
    <dgm:cxn modelId="{145984AD-F272-4C86-BEFD-E6713CE0AC81}" type="presOf" srcId="{45849C9E-CFD5-4618-9FB0-106F5597F645}" destId="{716D5784-11A5-46E9-BC0E-873EF27F10C5}" srcOrd="0" destOrd="0" presId="urn:microsoft.com/office/officeart/2005/8/layout/hierarchy3"/>
    <dgm:cxn modelId="{7AB3F1B5-3365-453D-ABC9-0DF1319F4AF8}" srcId="{A8D801BA-285B-4C11-A09D-D8E610E1D4F9}" destId="{EDE3D0E8-4362-4F59-9BE6-26B34868EBFE}" srcOrd="1" destOrd="0" parTransId="{94ABFAC2-DA90-4AAA-9596-2A182E79847A}" sibTransId="{D8689B86-983E-40FB-9AF3-9C57EB7FA75F}"/>
    <dgm:cxn modelId="{596DCAC3-B2F2-4A91-84FA-63753DD149BC}" type="presOf" srcId="{3ADB585B-4A3C-43B8-B44C-0BF683A35C6B}" destId="{74332653-8AE0-41D8-B50A-6E65526E5A5E}" srcOrd="0" destOrd="0" presId="urn:microsoft.com/office/officeart/2005/8/layout/hierarchy3"/>
    <dgm:cxn modelId="{2001EDD3-1299-47D3-9888-B3C5DEDA3710}" srcId="{9798AF81-9F5E-4FDF-8E13-DDDE01027C0A}" destId="{9C2CEF67-C002-4383-8A75-89D5D133AF51}" srcOrd="0" destOrd="0" parTransId="{005DEB2D-AB56-4769-A8FD-D7B260B9C728}" sibTransId="{7A9C1575-91D8-4FCB-8301-9FDF811E4DC5}"/>
    <dgm:cxn modelId="{321704DC-F0DC-4FDE-BCF6-69DB09327A18}" type="presOf" srcId="{DE43830D-1858-4916-9177-0704629CAB01}" destId="{F9B05C3E-BCC3-408C-ACE0-5C68A02D7F6B}" srcOrd="0" destOrd="0" presId="urn:microsoft.com/office/officeart/2005/8/layout/hierarchy3"/>
    <dgm:cxn modelId="{C34F35E3-621A-4A7F-A723-C041DFB898B3}" type="presOf" srcId="{94ABFAC2-DA90-4AAA-9596-2A182E79847A}" destId="{19FF5599-CDB2-4804-AD7C-AD9A3FF56A6D}" srcOrd="0" destOrd="0" presId="urn:microsoft.com/office/officeart/2005/8/layout/hierarchy3"/>
    <dgm:cxn modelId="{ED5A16ED-FAB9-4705-880A-8BAA93706C69}" type="presOf" srcId="{9C2CEF67-C002-4383-8A75-89D5D133AF51}" destId="{35C67726-8763-4D7B-BC16-3B4BE3B74A83}" srcOrd="0" destOrd="0" presId="urn:microsoft.com/office/officeart/2005/8/layout/hierarchy3"/>
    <dgm:cxn modelId="{425234FD-F5F9-42E8-A83F-205C20AE0BF5}" type="presOf" srcId="{55939444-3081-4E9B-BF86-DD7F9F7A888C}" destId="{EBFCDDBD-E7D6-417E-8EFF-10EADE4B8680}" srcOrd="0" destOrd="0" presId="urn:microsoft.com/office/officeart/2005/8/layout/hierarchy3"/>
    <dgm:cxn modelId="{D3CE06D8-8B87-4C68-BA31-C9315EE9CE09}" type="presParOf" srcId="{716D5784-11A5-46E9-BC0E-873EF27F10C5}" destId="{1775E9ED-140A-4C14-8E59-1AA501C37EE8}" srcOrd="0" destOrd="0" presId="urn:microsoft.com/office/officeart/2005/8/layout/hierarchy3"/>
    <dgm:cxn modelId="{A0C2DDCF-EEA3-426C-A1B0-263CE4BB39E4}" type="presParOf" srcId="{1775E9ED-140A-4C14-8E59-1AA501C37EE8}" destId="{C2DB7908-1D21-4A53-8482-F5291E9DD131}" srcOrd="0" destOrd="0" presId="urn:microsoft.com/office/officeart/2005/8/layout/hierarchy3"/>
    <dgm:cxn modelId="{2E0584A5-16FF-42A9-9163-3B129D8860AC}" type="presParOf" srcId="{C2DB7908-1D21-4A53-8482-F5291E9DD131}" destId="{74332653-8AE0-41D8-B50A-6E65526E5A5E}" srcOrd="0" destOrd="0" presId="urn:microsoft.com/office/officeart/2005/8/layout/hierarchy3"/>
    <dgm:cxn modelId="{F3E2C720-6F73-4DF8-9C5A-5B70B726E05B}" type="presParOf" srcId="{C2DB7908-1D21-4A53-8482-F5291E9DD131}" destId="{1C5D9AB2-F792-46A8-AC2D-25CF5FC208F3}" srcOrd="1" destOrd="0" presId="urn:microsoft.com/office/officeart/2005/8/layout/hierarchy3"/>
    <dgm:cxn modelId="{60F9D174-6656-4B8E-9664-DD1F2387233B}" type="presParOf" srcId="{1775E9ED-140A-4C14-8E59-1AA501C37EE8}" destId="{0ADED6A8-936D-4404-BB8B-B1FE046BB33A}" srcOrd="1" destOrd="0" presId="urn:microsoft.com/office/officeart/2005/8/layout/hierarchy3"/>
    <dgm:cxn modelId="{888B5D98-667B-4A04-837A-D2EB0031A822}" type="presParOf" srcId="{0ADED6A8-936D-4404-BB8B-B1FE046BB33A}" destId="{26E974F7-5165-4661-AF33-39ABC680C155}" srcOrd="0" destOrd="0" presId="urn:microsoft.com/office/officeart/2005/8/layout/hierarchy3"/>
    <dgm:cxn modelId="{A914A158-F004-410A-99A5-9E15C2B7979B}" type="presParOf" srcId="{0ADED6A8-936D-4404-BB8B-B1FE046BB33A}" destId="{57D65115-7764-437F-920C-25D81EC212DA}" srcOrd="1" destOrd="0" presId="urn:microsoft.com/office/officeart/2005/8/layout/hierarchy3"/>
    <dgm:cxn modelId="{65018F7A-C6D7-46CC-AF5B-9FF83F3D13DB}" type="presParOf" srcId="{716D5784-11A5-46E9-BC0E-873EF27F10C5}" destId="{4D0303A0-FA0C-4A0B-883F-F18DD3D767DF}" srcOrd="1" destOrd="0" presId="urn:microsoft.com/office/officeart/2005/8/layout/hierarchy3"/>
    <dgm:cxn modelId="{C3A62F4C-6D4F-4A9C-8C61-D19FD4ECFA2B}" type="presParOf" srcId="{4D0303A0-FA0C-4A0B-883F-F18DD3D767DF}" destId="{FC3D0F64-C41E-4CE1-A49B-3AAFD23C8836}" srcOrd="0" destOrd="0" presId="urn:microsoft.com/office/officeart/2005/8/layout/hierarchy3"/>
    <dgm:cxn modelId="{E59CBE5D-0350-4526-BEB0-04B57FF56C95}" type="presParOf" srcId="{FC3D0F64-C41E-4CE1-A49B-3AAFD23C8836}" destId="{7AA13CD0-801C-4852-942D-17987F468CBC}" srcOrd="0" destOrd="0" presId="urn:microsoft.com/office/officeart/2005/8/layout/hierarchy3"/>
    <dgm:cxn modelId="{A968465A-E4B8-4CAF-B4F6-352CDFD97F3F}" type="presParOf" srcId="{FC3D0F64-C41E-4CE1-A49B-3AAFD23C8836}" destId="{EBCE6E23-5C96-454D-95F9-3062E92083F6}" srcOrd="1" destOrd="0" presId="urn:microsoft.com/office/officeart/2005/8/layout/hierarchy3"/>
    <dgm:cxn modelId="{60DC435E-7955-4238-9314-EDA6D2E557A6}" type="presParOf" srcId="{4D0303A0-FA0C-4A0B-883F-F18DD3D767DF}" destId="{3ABE2C5E-9746-4654-8985-2EE174F8E5D6}" srcOrd="1" destOrd="0" presId="urn:microsoft.com/office/officeart/2005/8/layout/hierarchy3"/>
    <dgm:cxn modelId="{D9FEA83A-7236-4CE7-A55B-445614695345}" type="presParOf" srcId="{3ABE2C5E-9746-4654-8985-2EE174F8E5D6}" destId="{82B66EDB-188F-4341-9892-FBA702EC2898}" srcOrd="0" destOrd="0" presId="urn:microsoft.com/office/officeart/2005/8/layout/hierarchy3"/>
    <dgm:cxn modelId="{858AA4E5-49FB-4B68-BDBF-31BF76403F6C}" type="presParOf" srcId="{3ABE2C5E-9746-4654-8985-2EE174F8E5D6}" destId="{35C67726-8763-4D7B-BC16-3B4BE3B74A83}" srcOrd="1" destOrd="0" presId="urn:microsoft.com/office/officeart/2005/8/layout/hierarchy3"/>
    <dgm:cxn modelId="{67C28145-0DDC-4CA5-A9E3-BBDD6E9E4D73}" type="presParOf" srcId="{716D5784-11A5-46E9-BC0E-873EF27F10C5}" destId="{09650B65-20B5-41E6-9E2A-19ADE47724CF}" srcOrd="2" destOrd="0" presId="urn:microsoft.com/office/officeart/2005/8/layout/hierarchy3"/>
    <dgm:cxn modelId="{D7AFACAB-8AA5-409F-8C04-4E323FA2DCFE}" type="presParOf" srcId="{09650B65-20B5-41E6-9E2A-19ADE47724CF}" destId="{A5ACC314-6045-41A7-B40E-83E17AD83E38}" srcOrd="0" destOrd="0" presId="urn:microsoft.com/office/officeart/2005/8/layout/hierarchy3"/>
    <dgm:cxn modelId="{42374F22-E51A-4489-99CD-3F5249F6324A}" type="presParOf" srcId="{A5ACC314-6045-41A7-B40E-83E17AD83E38}" destId="{D98E6341-61E7-495F-8C75-67B0DAF723F3}" srcOrd="0" destOrd="0" presId="urn:microsoft.com/office/officeart/2005/8/layout/hierarchy3"/>
    <dgm:cxn modelId="{73784072-68AE-4E67-B7BC-8340FC539DBB}" type="presParOf" srcId="{A5ACC314-6045-41A7-B40E-83E17AD83E38}" destId="{4A04AC83-E5CD-42A5-BA1D-D54943BEA04A}" srcOrd="1" destOrd="0" presId="urn:microsoft.com/office/officeart/2005/8/layout/hierarchy3"/>
    <dgm:cxn modelId="{231866FF-0FE5-4D22-8A2A-2234914576AD}" type="presParOf" srcId="{09650B65-20B5-41E6-9E2A-19ADE47724CF}" destId="{795CD8FD-6475-4647-A16F-4620DF6BA45A}" srcOrd="1" destOrd="0" presId="urn:microsoft.com/office/officeart/2005/8/layout/hierarchy3"/>
    <dgm:cxn modelId="{84BF63E6-ED39-4E2F-BAC5-0FBB46A026EA}" type="presParOf" srcId="{795CD8FD-6475-4647-A16F-4620DF6BA45A}" destId="{3FA8AB94-F715-45D3-95BF-0A27F89F62FD}" srcOrd="0" destOrd="0" presId="urn:microsoft.com/office/officeart/2005/8/layout/hierarchy3"/>
    <dgm:cxn modelId="{F4691B42-F5B1-4022-A9A9-29569E98FE2E}" type="presParOf" srcId="{795CD8FD-6475-4647-A16F-4620DF6BA45A}" destId="{8AB4C5CE-3C67-4A77-BC1B-6188FBF54C47}" srcOrd="1" destOrd="0" presId="urn:microsoft.com/office/officeart/2005/8/layout/hierarchy3"/>
    <dgm:cxn modelId="{AC32D94E-20E8-464C-AD6C-6B2B87EE99D1}" type="presParOf" srcId="{795CD8FD-6475-4647-A16F-4620DF6BA45A}" destId="{19FF5599-CDB2-4804-AD7C-AD9A3FF56A6D}" srcOrd="2" destOrd="0" presId="urn:microsoft.com/office/officeart/2005/8/layout/hierarchy3"/>
    <dgm:cxn modelId="{DA85CDD4-6C7A-42F5-960A-D9B27656E5F5}" type="presParOf" srcId="{795CD8FD-6475-4647-A16F-4620DF6BA45A}" destId="{06786E70-2548-4463-8A18-AAEC15DA9F01}" srcOrd="3" destOrd="0" presId="urn:microsoft.com/office/officeart/2005/8/layout/hierarchy3"/>
    <dgm:cxn modelId="{20610C8E-35DA-4753-B487-8B72A5F1D035}" type="presParOf" srcId="{716D5784-11A5-46E9-BC0E-873EF27F10C5}" destId="{C013BB28-3086-4F60-8F99-324876079B2D}" srcOrd="3" destOrd="0" presId="urn:microsoft.com/office/officeart/2005/8/layout/hierarchy3"/>
    <dgm:cxn modelId="{859B347F-18DA-402C-8357-C313585ECA82}" type="presParOf" srcId="{C013BB28-3086-4F60-8F99-324876079B2D}" destId="{4A7D0871-013F-4DD8-9B2E-E3E8774CAF5F}" srcOrd="0" destOrd="0" presId="urn:microsoft.com/office/officeart/2005/8/layout/hierarchy3"/>
    <dgm:cxn modelId="{EB1AE89A-98E5-4499-9A7C-6299CFACA1A4}" type="presParOf" srcId="{4A7D0871-013F-4DD8-9B2E-E3E8774CAF5F}" destId="{EBFCDDBD-E7D6-417E-8EFF-10EADE4B8680}" srcOrd="0" destOrd="0" presId="urn:microsoft.com/office/officeart/2005/8/layout/hierarchy3"/>
    <dgm:cxn modelId="{A725BB2C-5F81-4033-BFB2-41C0A31F65C3}" type="presParOf" srcId="{4A7D0871-013F-4DD8-9B2E-E3E8774CAF5F}" destId="{094E4122-E02A-4B63-9721-A9109964E8B6}" srcOrd="1" destOrd="0" presId="urn:microsoft.com/office/officeart/2005/8/layout/hierarchy3"/>
    <dgm:cxn modelId="{3D9BA866-F2AD-45B9-A935-A664BECAB509}" type="presParOf" srcId="{C013BB28-3086-4F60-8F99-324876079B2D}" destId="{ABEBF690-B6D6-4C99-A6BF-E4F3C7B3A3B1}" srcOrd="1" destOrd="0" presId="urn:microsoft.com/office/officeart/2005/8/layout/hierarchy3"/>
    <dgm:cxn modelId="{335B7695-B5D1-491E-B873-4E78F4C74BE5}" type="presParOf" srcId="{ABEBF690-B6D6-4C99-A6BF-E4F3C7B3A3B1}" destId="{91A6187C-4A33-4357-93DB-B1C198860DB8}" srcOrd="0" destOrd="0" presId="urn:microsoft.com/office/officeart/2005/8/layout/hierarchy3"/>
    <dgm:cxn modelId="{1CA572BF-E3E4-499A-BE7B-9A752617BC1A}" type="presParOf" srcId="{ABEBF690-B6D6-4C99-A6BF-E4F3C7B3A3B1}" destId="{F9B05C3E-BCC3-408C-ACE0-5C68A02D7F6B}"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B79492-3CC0-4DA7-8F98-7F67AFF9EF39}"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BC022420-B36F-4DB9-907C-F418BB48CEBD}">
      <dgm:prSet/>
      <dgm:spPr/>
      <dgm:t>
        <a:bodyPr/>
        <a:lstStyle/>
        <a:p>
          <a:r>
            <a:rPr lang="en-US" dirty="0"/>
            <a:t>• Velo may go up if a pitcher’s velo has been held back by a slowly deteriorating UCL</a:t>
          </a:r>
        </a:p>
      </dgm:t>
    </dgm:pt>
    <dgm:pt modelId="{4D58B8F1-289E-46BC-A287-1AF6C1B4A640}" type="parTrans" cxnId="{2FD11621-9ADC-487E-A41F-9D4034B915A4}">
      <dgm:prSet/>
      <dgm:spPr/>
      <dgm:t>
        <a:bodyPr/>
        <a:lstStyle/>
        <a:p>
          <a:endParaRPr lang="en-US"/>
        </a:p>
      </dgm:t>
    </dgm:pt>
    <dgm:pt modelId="{839FC559-5F76-4FE8-A8C8-BB87751ADFB4}" type="sibTrans" cxnId="{2FD11621-9ADC-487E-A41F-9D4034B915A4}">
      <dgm:prSet/>
      <dgm:spPr/>
      <dgm:t>
        <a:bodyPr/>
        <a:lstStyle/>
        <a:p>
          <a:endParaRPr lang="en-US"/>
        </a:p>
      </dgm:t>
    </dgm:pt>
    <dgm:pt modelId="{3A2A6E38-CBF9-4A6F-B74D-CF27ECA044B0}">
      <dgm:prSet/>
      <dgm:spPr/>
      <dgm:t>
        <a:bodyPr/>
        <a:lstStyle/>
        <a:p>
          <a:r>
            <a:rPr lang="en-US" dirty="0"/>
            <a:t>• Velo may go up if TJ takes place during a player’s natural velocity increase/development period (i.e. developing young players)</a:t>
          </a:r>
        </a:p>
      </dgm:t>
    </dgm:pt>
    <dgm:pt modelId="{3376E8E9-D24D-4F8F-9995-A46185CE386D}" type="parTrans" cxnId="{EC634224-DA00-45EF-B490-86BD85D3C097}">
      <dgm:prSet/>
      <dgm:spPr/>
      <dgm:t>
        <a:bodyPr/>
        <a:lstStyle/>
        <a:p>
          <a:endParaRPr lang="en-US"/>
        </a:p>
      </dgm:t>
    </dgm:pt>
    <dgm:pt modelId="{7B92FCB4-0214-4DFA-958F-4E6DD1B961E3}" type="sibTrans" cxnId="{EC634224-DA00-45EF-B490-86BD85D3C097}">
      <dgm:prSet/>
      <dgm:spPr/>
      <dgm:t>
        <a:bodyPr/>
        <a:lstStyle/>
        <a:p>
          <a:endParaRPr lang="en-US"/>
        </a:p>
      </dgm:t>
    </dgm:pt>
    <dgm:pt modelId="{BF942FA1-6B8D-49E0-A266-653086CA032A}">
      <dgm:prSet/>
      <dgm:spPr/>
      <dgm:t>
        <a:bodyPr/>
        <a:lstStyle/>
        <a:p>
          <a:r>
            <a:rPr lang="en-US" dirty="0"/>
            <a:t>• Velo may go up because of the rehab process with energized discipline and increased strength in the legs, core, and arm</a:t>
          </a:r>
        </a:p>
      </dgm:t>
    </dgm:pt>
    <dgm:pt modelId="{7C83D4ED-88E9-4BC7-ABA4-218567592C20}" type="parTrans" cxnId="{78438ED3-03C7-453F-A15C-2EA60DD81DC2}">
      <dgm:prSet/>
      <dgm:spPr/>
      <dgm:t>
        <a:bodyPr/>
        <a:lstStyle/>
        <a:p>
          <a:endParaRPr lang="en-US"/>
        </a:p>
      </dgm:t>
    </dgm:pt>
    <dgm:pt modelId="{3A2E353E-0FCF-49FE-9778-8D334E1D5ACE}" type="sibTrans" cxnId="{78438ED3-03C7-453F-A15C-2EA60DD81DC2}">
      <dgm:prSet/>
      <dgm:spPr/>
      <dgm:t>
        <a:bodyPr/>
        <a:lstStyle/>
        <a:p>
          <a:endParaRPr lang="en-US"/>
        </a:p>
      </dgm:t>
    </dgm:pt>
    <dgm:pt modelId="{798F8BE0-98A9-4ACA-94B3-C49C311E4D80}">
      <dgm:prSet/>
      <dgm:spPr>
        <a:solidFill>
          <a:srgbClr val="FF5050"/>
        </a:solidFill>
        <a:ln>
          <a:solidFill>
            <a:srgbClr val="FF5050"/>
          </a:solidFill>
        </a:ln>
      </dgm:spPr>
      <dgm:t>
        <a:bodyPr/>
        <a:lstStyle/>
        <a:p>
          <a:r>
            <a:rPr lang="en-US" b="1" i="1" dirty="0"/>
            <a:t>With these in mind, we can say that TJ surgery may be associated with increased velocity, but TJ surgery is not causal to increased velo</a:t>
          </a:r>
          <a:endParaRPr lang="en-US" dirty="0"/>
        </a:p>
      </dgm:t>
    </dgm:pt>
    <dgm:pt modelId="{B88414FF-1096-49F6-ACD1-B3239DC891C5}" type="parTrans" cxnId="{5506710F-3437-476E-B356-4C8E0104F747}">
      <dgm:prSet/>
      <dgm:spPr/>
      <dgm:t>
        <a:bodyPr/>
        <a:lstStyle/>
        <a:p>
          <a:endParaRPr lang="en-US"/>
        </a:p>
      </dgm:t>
    </dgm:pt>
    <dgm:pt modelId="{E84D82C9-1C3E-4DC2-9B12-817B243E6997}" type="sibTrans" cxnId="{5506710F-3437-476E-B356-4C8E0104F747}">
      <dgm:prSet/>
      <dgm:spPr/>
      <dgm:t>
        <a:bodyPr/>
        <a:lstStyle/>
        <a:p>
          <a:endParaRPr lang="en-US"/>
        </a:p>
      </dgm:t>
    </dgm:pt>
    <dgm:pt modelId="{60231E08-AE6F-4ADF-8811-98E1FB309D3B}">
      <dgm:prSet custT="1"/>
      <dgm:spPr>
        <a:solidFill>
          <a:schemeClr val="accent2">
            <a:lumMod val="20000"/>
            <a:lumOff val="80000"/>
          </a:schemeClr>
        </a:solidFill>
        <a:effectLst>
          <a:softEdge rad="12700"/>
        </a:effectLst>
      </dgm:spPr>
      <dgm:t>
        <a:bodyPr/>
        <a:lstStyle/>
        <a:p>
          <a:r>
            <a:rPr lang="en-US" sz="1400" dirty="0"/>
            <a:t>Byproducts of a TJ surgery rehab program for example new leg strength, can lead to yielding new velo</a:t>
          </a:r>
        </a:p>
      </dgm:t>
    </dgm:pt>
    <dgm:pt modelId="{99006E78-CB77-42EB-9B6A-088AEBE652C4}" type="parTrans" cxnId="{E41C783D-0668-4C31-9E07-B4FD2CAEB554}">
      <dgm:prSet/>
      <dgm:spPr/>
      <dgm:t>
        <a:bodyPr/>
        <a:lstStyle/>
        <a:p>
          <a:endParaRPr lang="en-US"/>
        </a:p>
      </dgm:t>
    </dgm:pt>
    <dgm:pt modelId="{6AECAC90-517C-4F1C-B359-99B93D33B7B3}" type="sibTrans" cxnId="{E41C783D-0668-4C31-9E07-B4FD2CAEB554}">
      <dgm:prSet/>
      <dgm:spPr/>
      <dgm:t>
        <a:bodyPr/>
        <a:lstStyle/>
        <a:p>
          <a:endParaRPr lang="en-US"/>
        </a:p>
      </dgm:t>
    </dgm:pt>
    <dgm:pt modelId="{0D0F0669-D1C1-4DB9-9245-2AE7F3D24F25}">
      <dgm:prSet custT="1"/>
      <dgm:spPr>
        <a:solidFill>
          <a:schemeClr val="accent2">
            <a:lumMod val="20000"/>
            <a:lumOff val="80000"/>
          </a:schemeClr>
        </a:solidFill>
        <a:effectLst>
          <a:softEdge rad="12700"/>
        </a:effectLst>
      </dgm:spPr>
      <dgm:t>
        <a:bodyPr/>
        <a:lstStyle/>
        <a:p>
          <a:r>
            <a:rPr lang="en-US" sz="1400" dirty="0"/>
            <a:t>Players following TJ surgery and rehab tend to concentrate much more on developing great pitching mechanics</a:t>
          </a:r>
        </a:p>
      </dgm:t>
    </dgm:pt>
    <dgm:pt modelId="{22CD4958-A09C-43D9-A39A-0E92B5E73088}" type="parTrans" cxnId="{FCAC7E8C-2474-4FD7-A66D-E69A5749ABB3}">
      <dgm:prSet/>
      <dgm:spPr/>
      <dgm:t>
        <a:bodyPr/>
        <a:lstStyle/>
        <a:p>
          <a:endParaRPr lang="en-US"/>
        </a:p>
      </dgm:t>
    </dgm:pt>
    <dgm:pt modelId="{554E320D-41AD-4AF1-9204-C8BB86B01724}" type="sibTrans" cxnId="{FCAC7E8C-2474-4FD7-A66D-E69A5749ABB3}">
      <dgm:prSet/>
      <dgm:spPr/>
      <dgm:t>
        <a:bodyPr/>
        <a:lstStyle/>
        <a:p>
          <a:endParaRPr lang="en-US"/>
        </a:p>
      </dgm:t>
    </dgm:pt>
    <dgm:pt modelId="{C5A4E8FA-9728-465C-8D12-428951494817}" type="pres">
      <dgm:prSet presAssocID="{BAB79492-3CC0-4DA7-8F98-7F67AFF9EF39}" presName="linear" presStyleCnt="0">
        <dgm:presLayoutVars>
          <dgm:animLvl val="lvl"/>
          <dgm:resizeHandles val="exact"/>
        </dgm:presLayoutVars>
      </dgm:prSet>
      <dgm:spPr/>
    </dgm:pt>
    <dgm:pt modelId="{6A95DF8F-D377-4501-8CE7-B0B031587DAD}" type="pres">
      <dgm:prSet presAssocID="{BC022420-B36F-4DB9-907C-F418BB48CEBD}" presName="parentText" presStyleLbl="node1" presStyleIdx="0" presStyleCnt="4">
        <dgm:presLayoutVars>
          <dgm:chMax val="0"/>
          <dgm:bulletEnabled val="1"/>
        </dgm:presLayoutVars>
      </dgm:prSet>
      <dgm:spPr/>
    </dgm:pt>
    <dgm:pt modelId="{43AA885E-EB27-4989-995A-B4B9C2D9B998}" type="pres">
      <dgm:prSet presAssocID="{839FC559-5F76-4FE8-A8C8-BB87751ADFB4}" presName="spacer" presStyleCnt="0"/>
      <dgm:spPr/>
    </dgm:pt>
    <dgm:pt modelId="{8452A501-64AE-4096-83BB-489DE94F59B8}" type="pres">
      <dgm:prSet presAssocID="{3A2A6E38-CBF9-4A6F-B74D-CF27ECA044B0}" presName="parentText" presStyleLbl="node1" presStyleIdx="1" presStyleCnt="4">
        <dgm:presLayoutVars>
          <dgm:chMax val="0"/>
          <dgm:bulletEnabled val="1"/>
        </dgm:presLayoutVars>
      </dgm:prSet>
      <dgm:spPr/>
    </dgm:pt>
    <dgm:pt modelId="{F2028B31-F63B-4BCE-8EA5-5C973D04DCD8}" type="pres">
      <dgm:prSet presAssocID="{3A2A6E38-CBF9-4A6F-B74D-CF27ECA044B0}" presName="childText" presStyleLbl="revTx" presStyleIdx="0" presStyleCnt="1">
        <dgm:presLayoutVars>
          <dgm:bulletEnabled val="1"/>
        </dgm:presLayoutVars>
      </dgm:prSet>
      <dgm:spPr>
        <a:prstGeom prst="roundRect">
          <a:avLst/>
        </a:prstGeom>
      </dgm:spPr>
    </dgm:pt>
    <dgm:pt modelId="{5DAD7A24-9647-4616-8991-C99C13C7EDEF}" type="pres">
      <dgm:prSet presAssocID="{BF942FA1-6B8D-49E0-A266-653086CA032A}" presName="parentText" presStyleLbl="node1" presStyleIdx="2" presStyleCnt="4" custLinFactY="2392" custLinFactNeighborY="100000">
        <dgm:presLayoutVars>
          <dgm:chMax val="0"/>
          <dgm:bulletEnabled val="1"/>
        </dgm:presLayoutVars>
      </dgm:prSet>
      <dgm:spPr/>
    </dgm:pt>
    <dgm:pt modelId="{FE60FB37-41F2-4C82-9BFF-1F743E7D5E68}" type="pres">
      <dgm:prSet presAssocID="{3A2E353E-0FCF-49FE-9778-8D334E1D5ACE}" presName="spacer" presStyleCnt="0"/>
      <dgm:spPr/>
    </dgm:pt>
    <dgm:pt modelId="{9598990B-3802-4D47-9846-6A198DC3E7E2}" type="pres">
      <dgm:prSet presAssocID="{798F8BE0-98A9-4ACA-94B3-C49C311E4D80}" presName="parentText" presStyleLbl="node1" presStyleIdx="3" presStyleCnt="4" custLinFactY="18685" custLinFactNeighborY="100000">
        <dgm:presLayoutVars>
          <dgm:chMax val="0"/>
          <dgm:bulletEnabled val="1"/>
        </dgm:presLayoutVars>
      </dgm:prSet>
      <dgm:spPr/>
    </dgm:pt>
  </dgm:ptLst>
  <dgm:cxnLst>
    <dgm:cxn modelId="{92F7500E-319B-4C92-A8AA-8789E12B55EC}" type="presOf" srcId="{BC022420-B36F-4DB9-907C-F418BB48CEBD}" destId="{6A95DF8F-D377-4501-8CE7-B0B031587DAD}" srcOrd="0" destOrd="0" presId="urn:microsoft.com/office/officeart/2005/8/layout/vList2"/>
    <dgm:cxn modelId="{5506710F-3437-476E-B356-4C8E0104F747}" srcId="{BAB79492-3CC0-4DA7-8F98-7F67AFF9EF39}" destId="{798F8BE0-98A9-4ACA-94B3-C49C311E4D80}" srcOrd="3" destOrd="0" parTransId="{B88414FF-1096-49F6-ACD1-B3239DC891C5}" sibTransId="{E84D82C9-1C3E-4DC2-9B12-817B243E6997}"/>
    <dgm:cxn modelId="{30229E20-4AD1-44B8-84DC-B8FF135AD3BB}" type="presOf" srcId="{798F8BE0-98A9-4ACA-94B3-C49C311E4D80}" destId="{9598990B-3802-4D47-9846-6A198DC3E7E2}" srcOrd="0" destOrd="0" presId="urn:microsoft.com/office/officeart/2005/8/layout/vList2"/>
    <dgm:cxn modelId="{2FD11621-9ADC-487E-A41F-9D4034B915A4}" srcId="{BAB79492-3CC0-4DA7-8F98-7F67AFF9EF39}" destId="{BC022420-B36F-4DB9-907C-F418BB48CEBD}" srcOrd="0" destOrd="0" parTransId="{4D58B8F1-289E-46BC-A287-1AF6C1B4A640}" sibTransId="{839FC559-5F76-4FE8-A8C8-BB87751ADFB4}"/>
    <dgm:cxn modelId="{C4E7CB22-8444-4E54-A1EE-E5ABC18CF970}" type="presOf" srcId="{3A2A6E38-CBF9-4A6F-B74D-CF27ECA044B0}" destId="{8452A501-64AE-4096-83BB-489DE94F59B8}" srcOrd="0" destOrd="0" presId="urn:microsoft.com/office/officeart/2005/8/layout/vList2"/>
    <dgm:cxn modelId="{EC634224-DA00-45EF-B490-86BD85D3C097}" srcId="{BAB79492-3CC0-4DA7-8F98-7F67AFF9EF39}" destId="{3A2A6E38-CBF9-4A6F-B74D-CF27ECA044B0}" srcOrd="1" destOrd="0" parTransId="{3376E8E9-D24D-4F8F-9995-A46185CE386D}" sibTransId="{7B92FCB4-0214-4DFA-958F-4E6DD1B961E3}"/>
    <dgm:cxn modelId="{37D1D235-0866-4CCC-A11A-03AFD00A0E7D}" type="presOf" srcId="{BF942FA1-6B8D-49E0-A266-653086CA032A}" destId="{5DAD7A24-9647-4616-8991-C99C13C7EDEF}" srcOrd="0" destOrd="0" presId="urn:microsoft.com/office/officeart/2005/8/layout/vList2"/>
    <dgm:cxn modelId="{E41C783D-0668-4C31-9E07-B4FD2CAEB554}" srcId="{3A2A6E38-CBF9-4A6F-B74D-CF27ECA044B0}" destId="{60231E08-AE6F-4ADF-8811-98E1FB309D3B}" srcOrd="0" destOrd="0" parTransId="{99006E78-CB77-42EB-9B6A-088AEBE652C4}" sibTransId="{6AECAC90-517C-4F1C-B359-99B93D33B7B3}"/>
    <dgm:cxn modelId="{FCC4D153-2D54-455B-9243-B55ABF2F77BD}" type="presOf" srcId="{60231E08-AE6F-4ADF-8811-98E1FB309D3B}" destId="{F2028B31-F63B-4BCE-8EA5-5C973D04DCD8}" srcOrd="0" destOrd="0" presId="urn:microsoft.com/office/officeart/2005/8/layout/vList2"/>
    <dgm:cxn modelId="{FCAC7E8C-2474-4FD7-A66D-E69A5749ABB3}" srcId="{3A2A6E38-CBF9-4A6F-B74D-CF27ECA044B0}" destId="{0D0F0669-D1C1-4DB9-9245-2AE7F3D24F25}" srcOrd="1" destOrd="0" parTransId="{22CD4958-A09C-43D9-A39A-0E92B5E73088}" sibTransId="{554E320D-41AD-4AF1-9204-C8BB86B01724}"/>
    <dgm:cxn modelId="{6F6F9AA3-5298-447C-9AFF-36C16F7875D8}" type="presOf" srcId="{BAB79492-3CC0-4DA7-8F98-7F67AFF9EF39}" destId="{C5A4E8FA-9728-465C-8D12-428951494817}" srcOrd="0" destOrd="0" presId="urn:microsoft.com/office/officeart/2005/8/layout/vList2"/>
    <dgm:cxn modelId="{78438ED3-03C7-453F-A15C-2EA60DD81DC2}" srcId="{BAB79492-3CC0-4DA7-8F98-7F67AFF9EF39}" destId="{BF942FA1-6B8D-49E0-A266-653086CA032A}" srcOrd="2" destOrd="0" parTransId="{7C83D4ED-88E9-4BC7-ABA4-218567592C20}" sibTransId="{3A2E353E-0FCF-49FE-9778-8D334E1D5ACE}"/>
    <dgm:cxn modelId="{A896ABFC-F9BC-4B79-B276-4391C3D54130}" type="presOf" srcId="{0D0F0669-D1C1-4DB9-9245-2AE7F3D24F25}" destId="{F2028B31-F63B-4BCE-8EA5-5C973D04DCD8}" srcOrd="0" destOrd="1" presId="urn:microsoft.com/office/officeart/2005/8/layout/vList2"/>
    <dgm:cxn modelId="{DF31067C-5668-4936-80DF-DCEE359D3BCE}" type="presParOf" srcId="{C5A4E8FA-9728-465C-8D12-428951494817}" destId="{6A95DF8F-D377-4501-8CE7-B0B031587DAD}" srcOrd="0" destOrd="0" presId="urn:microsoft.com/office/officeart/2005/8/layout/vList2"/>
    <dgm:cxn modelId="{70BF816F-EBD9-47B4-B99A-9346AC990FDF}" type="presParOf" srcId="{C5A4E8FA-9728-465C-8D12-428951494817}" destId="{43AA885E-EB27-4989-995A-B4B9C2D9B998}" srcOrd="1" destOrd="0" presId="urn:microsoft.com/office/officeart/2005/8/layout/vList2"/>
    <dgm:cxn modelId="{F4B28EC0-D75D-4FD6-B991-785DD590AF17}" type="presParOf" srcId="{C5A4E8FA-9728-465C-8D12-428951494817}" destId="{8452A501-64AE-4096-83BB-489DE94F59B8}" srcOrd="2" destOrd="0" presId="urn:microsoft.com/office/officeart/2005/8/layout/vList2"/>
    <dgm:cxn modelId="{5B8CCEDB-3749-4944-9AC0-7E5C9C0229CC}" type="presParOf" srcId="{C5A4E8FA-9728-465C-8D12-428951494817}" destId="{F2028B31-F63B-4BCE-8EA5-5C973D04DCD8}" srcOrd="3" destOrd="0" presId="urn:microsoft.com/office/officeart/2005/8/layout/vList2"/>
    <dgm:cxn modelId="{1587B498-0D06-4260-869D-CDD5D3526E5F}" type="presParOf" srcId="{C5A4E8FA-9728-465C-8D12-428951494817}" destId="{5DAD7A24-9647-4616-8991-C99C13C7EDEF}" srcOrd="4" destOrd="0" presId="urn:microsoft.com/office/officeart/2005/8/layout/vList2"/>
    <dgm:cxn modelId="{4F8AEF5B-58CD-4048-A823-E87440DC87BC}" type="presParOf" srcId="{C5A4E8FA-9728-465C-8D12-428951494817}" destId="{FE60FB37-41F2-4C82-9BFF-1F743E7D5E68}" srcOrd="5" destOrd="0" presId="urn:microsoft.com/office/officeart/2005/8/layout/vList2"/>
    <dgm:cxn modelId="{C5D25EA1-9569-4055-8EA4-311A32C66AD2}" type="presParOf" srcId="{C5A4E8FA-9728-465C-8D12-428951494817}" destId="{9598990B-3802-4D47-9846-6A198DC3E7E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DCED96-0A21-4BE4-BB65-927E890CEAF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87D4CC2-3F88-48BB-8B09-6D13C64F1534}">
      <dgm:prSet/>
      <dgm:spPr/>
      <dgm:t>
        <a:bodyPr/>
        <a:lstStyle/>
        <a:p>
          <a:r>
            <a:rPr lang="en-US"/>
            <a:t>CONTRACT NEGOTIATIONS:</a:t>
          </a:r>
        </a:p>
      </dgm:t>
    </dgm:pt>
    <dgm:pt modelId="{497CE190-6C96-4C8B-981D-8B18FC351EF6}" type="parTrans" cxnId="{73F79234-6817-4C71-88B8-1C0C2A56CE8B}">
      <dgm:prSet/>
      <dgm:spPr/>
      <dgm:t>
        <a:bodyPr/>
        <a:lstStyle/>
        <a:p>
          <a:endParaRPr lang="en-US"/>
        </a:p>
      </dgm:t>
    </dgm:pt>
    <dgm:pt modelId="{1766E168-F6F4-41E8-BA54-11A4E6F0B8AA}" type="sibTrans" cxnId="{73F79234-6817-4C71-88B8-1C0C2A56CE8B}">
      <dgm:prSet/>
      <dgm:spPr/>
      <dgm:t>
        <a:bodyPr/>
        <a:lstStyle/>
        <a:p>
          <a:endParaRPr lang="en-US"/>
        </a:p>
      </dgm:t>
    </dgm:pt>
    <dgm:pt modelId="{97874E46-B46E-4C44-BFB3-B832EC8D5AAD}">
      <dgm:prSet/>
      <dgm:spPr/>
      <dgm:t>
        <a:bodyPr/>
        <a:lstStyle/>
        <a:p>
          <a:r>
            <a:rPr lang="en-US" dirty="0"/>
            <a:t>INJURY RECOVERY:</a:t>
          </a:r>
        </a:p>
      </dgm:t>
    </dgm:pt>
    <dgm:pt modelId="{5DD6008F-4F0B-4EAE-B7C9-39BBF2932AE9}" type="parTrans" cxnId="{B03C9780-2297-4661-93F3-7D1EB6DCFCBA}">
      <dgm:prSet/>
      <dgm:spPr/>
      <dgm:t>
        <a:bodyPr/>
        <a:lstStyle/>
        <a:p>
          <a:endParaRPr lang="en-US"/>
        </a:p>
      </dgm:t>
    </dgm:pt>
    <dgm:pt modelId="{61490BAB-4136-4D09-A87E-8DE893D78852}" type="sibTrans" cxnId="{B03C9780-2297-4661-93F3-7D1EB6DCFCBA}">
      <dgm:prSet/>
      <dgm:spPr/>
      <dgm:t>
        <a:bodyPr/>
        <a:lstStyle/>
        <a:p>
          <a:endParaRPr lang="en-US"/>
        </a:p>
      </dgm:t>
    </dgm:pt>
    <dgm:pt modelId="{4F1F88A0-A63D-480B-B790-4DFFEEF703B7}">
      <dgm:prSet/>
      <dgm:spPr/>
      <dgm:t>
        <a:bodyPr/>
        <a:lstStyle/>
        <a:p>
          <a:r>
            <a:rPr lang="en-US" dirty="0"/>
            <a:t>ROSTER MANAGEMENT:</a:t>
          </a:r>
        </a:p>
      </dgm:t>
    </dgm:pt>
    <dgm:pt modelId="{B23D3044-E94C-4CCB-8110-DE8294F2FD3A}" type="parTrans" cxnId="{D7142579-CC6E-4182-8CB7-E25D79751A62}">
      <dgm:prSet/>
      <dgm:spPr/>
      <dgm:t>
        <a:bodyPr/>
        <a:lstStyle/>
        <a:p>
          <a:endParaRPr lang="en-US"/>
        </a:p>
      </dgm:t>
    </dgm:pt>
    <dgm:pt modelId="{8AE573B6-D281-4C9F-B5AA-9689EB3FE46F}" type="sibTrans" cxnId="{D7142579-CC6E-4182-8CB7-E25D79751A62}">
      <dgm:prSet/>
      <dgm:spPr/>
      <dgm:t>
        <a:bodyPr/>
        <a:lstStyle/>
        <a:p>
          <a:endParaRPr lang="en-US"/>
        </a:p>
      </dgm:t>
    </dgm:pt>
    <dgm:pt modelId="{F2671A87-7F37-4207-B306-575888E7389A}">
      <dgm:prSet/>
      <dgm:spPr>
        <a:solidFill>
          <a:schemeClr val="accent4">
            <a:lumMod val="75000"/>
          </a:schemeClr>
        </a:solidFill>
      </dgm:spPr>
      <dgm:t>
        <a:bodyPr/>
        <a:lstStyle/>
        <a:p>
          <a:r>
            <a:rPr lang="en-US" dirty="0"/>
            <a:t>TRADE TIMING:</a:t>
          </a:r>
        </a:p>
      </dgm:t>
    </dgm:pt>
    <dgm:pt modelId="{C2128B19-C47A-4967-94AE-D5A1DA527F89}" type="parTrans" cxnId="{89CC92F7-0A7B-4317-B0B1-D6C10B9A9CDE}">
      <dgm:prSet/>
      <dgm:spPr/>
      <dgm:t>
        <a:bodyPr/>
        <a:lstStyle/>
        <a:p>
          <a:endParaRPr lang="en-US"/>
        </a:p>
      </dgm:t>
    </dgm:pt>
    <dgm:pt modelId="{C50C3D07-3012-404C-8A90-6FB9F6CF2B87}" type="sibTrans" cxnId="{89CC92F7-0A7B-4317-B0B1-D6C10B9A9CDE}">
      <dgm:prSet/>
      <dgm:spPr/>
      <dgm:t>
        <a:bodyPr/>
        <a:lstStyle/>
        <a:p>
          <a:endParaRPr lang="en-US"/>
        </a:p>
      </dgm:t>
    </dgm:pt>
    <dgm:pt modelId="{21F69940-C987-4A41-8E86-FC9A12AF3816}">
      <dgm:prSet custT="1"/>
      <dgm:spPr>
        <a:solidFill>
          <a:schemeClr val="accent3">
            <a:lumMod val="50000"/>
          </a:schemeClr>
        </a:solidFill>
        <a:ln w="15875"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ctr" anchorCtr="0"/>
        <a:lstStyle/>
        <a:p>
          <a:pPr marL="0" lvl="0" indent="0" algn="ctr" defTabSz="577850">
            <a:lnSpc>
              <a:spcPct val="90000"/>
            </a:lnSpc>
            <a:spcBef>
              <a:spcPct val="0"/>
            </a:spcBef>
            <a:spcAft>
              <a:spcPct val="35000"/>
            </a:spcAft>
            <a:buNone/>
          </a:pPr>
          <a:r>
            <a:rPr lang="en-US" sz="1300" kern="1200" dirty="0"/>
            <a:t>EARLY-CAREER PROJECTIONS:</a:t>
          </a:r>
          <a:endParaRPr lang="en-US" sz="1300" kern="1200" dirty="0">
            <a:solidFill>
              <a:prstClr val="white"/>
            </a:solidFill>
            <a:latin typeface="Calibri" panose="020F0502020204030204"/>
            <a:ea typeface="+mn-ea"/>
            <a:cs typeface="+mn-cs"/>
          </a:endParaRPr>
        </a:p>
      </dgm:t>
    </dgm:pt>
    <dgm:pt modelId="{D0230605-E359-45D7-9E76-16BDD9E4FFD0}" type="parTrans" cxnId="{1312274F-7F76-4F09-92AD-5A1E1A98DA18}">
      <dgm:prSet/>
      <dgm:spPr/>
      <dgm:t>
        <a:bodyPr/>
        <a:lstStyle/>
        <a:p>
          <a:endParaRPr lang="en-US"/>
        </a:p>
      </dgm:t>
    </dgm:pt>
    <dgm:pt modelId="{7E264395-7E0F-4E3A-B4C3-667EC63F2496}" type="sibTrans" cxnId="{1312274F-7F76-4F09-92AD-5A1E1A98DA18}">
      <dgm:prSet/>
      <dgm:spPr/>
      <dgm:t>
        <a:bodyPr/>
        <a:lstStyle/>
        <a:p>
          <a:endParaRPr lang="en-US"/>
        </a:p>
      </dgm:t>
    </dgm:pt>
    <dgm:pt modelId="{26781AAD-CA4B-45C0-80CD-317E7A166811}">
      <dgm:prSet custT="1"/>
      <dgm:spPr>
        <a:solidFill>
          <a:srgbClr val="2683C6">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Objective risk assessment for free agents</a:t>
          </a:r>
        </a:p>
      </dgm:t>
    </dgm:pt>
    <dgm:pt modelId="{C3B51C8F-9180-4E70-BDA4-0B63307D73C2}" type="parTrans" cxnId="{4FF4E654-485E-4BDA-A3CA-13DB842E1EA0}">
      <dgm:prSet/>
      <dgm:spPr/>
      <dgm:t>
        <a:bodyPr/>
        <a:lstStyle/>
        <a:p>
          <a:endParaRPr lang="en-US"/>
        </a:p>
      </dgm:t>
    </dgm:pt>
    <dgm:pt modelId="{1D37D183-1798-4A13-A3FF-1C3A5208062A}" type="sibTrans" cxnId="{4FF4E654-485E-4BDA-A3CA-13DB842E1EA0}">
      <dgm:prSet/>
      <dgm:spPr/>
      <dgm:t>
        <a:bodyPr/>
        <a:lstStyle/>
        <a:p>
          <a:endParaRPr lang="en-US"/>
        </a:p>
      </dgm:t>
    </dgm:pt>
    <dgm:pt modelId="{1265E1A2-8AED-4852-8DB2-D917329A9D6C}">
      <dgm:prSet custT="1"/>
      <dgm:spPr>
        <a:solidFill>
          <a:srgbClr val="28C4C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t>Set realistic TJ recovery expectations</a:t>
          </a:r>
          <a:endParaRPr lang="en-US" sz="1300" kern="1200" dirty="0">
            <a:solidFill>
              <a:prstClr val="white"/>
            </a:solidFill>
            <a:latin typeface="Calibri" panose="020F0502020204030204"/>
            <a:ea typeface="+mn-ea"/>
            <a:cs typeface="+mn-cs"/>
          </a:endParaRPr>
        </a:p>
      </dgm:t>
    </dgm:pt>
    <dgm:pt modelId="{FFE85234-00C9-49D9-AD5E-1DAB73ED7D95}" type="parTrans" cxnId="{AF401C87-171C-4E9C-8B8C-EBC04C9178E2}">
      <dgm:prSet/>
      <dgm:spPr/>
      <dgm:t>
        <a:bodyPr/>
        <a:lstStyle/>
        <a:p>
          <a:endParaRPr lang="en-US"/>
        </a:p>
      </dgm:t>
    </dgm:pt>
    <dgm:pt modelId="{786CEACA-2AE6-45A6-A8CD-ECE54D4D77FD}" type="sibTrans" cxnId="{AF401C87-171C-4E9C-8B8C-EBC04C9178E2}">
      <dgm:prSet/>
      <dgm:spPr/>
      <dgm:t>
        <a:bodyPr/>
        <a:lstStyle/>
        <a:p>
          <a:endParaRPr lang="en-US"/>
        </a:p>
      </dgm:t>
    </dgm:pt>
    <dgm:pt modelId="{8F54A112-239F-44E8-A193-0EE8E25FA92C}">
      <dgm:prSet custT="1"/>
      <dgm:spPr>
        <a:solidFill>
          <a:srgbClr val="42BA97">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Monitor entire pitching staff risk profiles</a:t>
          </a:r>
        </a:p>
      </dgm:t>
    </dgm:pt>
    <dgm:pt modelId="{B85109AA-8EE2-49EC-A888-E0C6BBC3AA8E}" type="parTrans" cxnId="{687662C9-B98C-480A-ADC0-195F472441E5}">
      <dgm:prSet/>
      <dgm:spPr/>
      <dgm:t>
        <a:bodyPr/>
        <a:lstStyle/>
        <a:p>
          <a:endParaRPr lang="en-US"/>
        </a:p>
      </dgm:t>
    </dgm:pt>
    <dgm:pt modelId="{0E0B1F6C-5BD7-4500-BEF7-0AF92051DD1F}" type="sibTrans" cxnId="{687662C9-B98C-480A-ADC0-195F472441E5}">
      <dgm:prSet/>
      <dgm:spPr/>
      <dgm:t>
        <a:bodyPr/>
        <a:lstStyle/>
        <a:p>
          <a:endParaRPr lang="en-US"/>
        </a:p>
      </dgm:t>
    </dgm:pt>
    <dgm:pt modelId="{48CF8E49-A3D0-459B-BE49-85E8E96AA2B3}">
      <dgm:prSet custT="1"/>
      <dgm:spPr>
        <a:solidFill>
          <a:schemeClr val="accent4">
            <a:lumMod val="75000"/>
          </a:schemeClr>
        </a:solidFill>
        <a:ln w="15875"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ctr" anchorCtr="0"/>
        <a:lstStyle/>
        <a:p>
          <a:pPr marL="0" lvl="0" indent="0" algn="ctr" defTabSz="577850">
            <a:lnSpc>
              <a:spcPct val="90000"/>
            </a:lnSpc>
            <a:spcBef>
              <a:spcPct val="0"/>
            </a:spcBef>
            <a:spcAft>
              <a:spcPct val="35000"/>
            </a:spcAft>
            <a:buNone/>
          </a:pPr>
          <a:r>
            <a:rPr lang="en-US" sz="1300" kern="1200" dirty="0"/>
            <a:t>Identify pitchers approaching high-risk </a:t>
          </a:r>
          <a:r>
            <a:rPr lang="en-US" sz="1300" kern="1200" dirty="0">
              <a:solidFill>
                <a:prstClr val="white"/>
              </a:solidFill>
              <a:latin typeface="Calibri" panose="020F0502020204030204"/>
              <a:ea typeface="+mn-ea"/>
              <a:cs typeface="+mn-cs"/>
            </a:rPr>
            <a:t>windows</a:t>
          </a:r>
        </a:p>
      </dgm:t>
    </dgm:pt>
    <dgm:pt modelId="{710C8057-77D0-418E-95F0-33A504D4CE36}" type="parTrans" cxnId="{5086394A-F45D-48E2-A64D-E7150AF0F2A6}">
      <dgm:prSet/>
      <dgm:spPr/>
      <dgm:t>
        <a:bodyPr/>
        <a:lstStyle/>
        <a:p>
          <a:endParaRPr lang="en-US"/>
        </a:p>
      </dgm:t>
    </dgm:pt>
    <dgm:pt modelId="{F17572F4-3299-4343-B1AE-8EDFA251E43F}" type="sibTrans" cxnId="{5086394A-F45D-48E2-A64D-E7150AF0F2A6}">
      <dgm:prSet/>
      <dgm:spPr/>
      <dgm:t>
        <a:bodyPr/>
        <a:lstStyle/>
        <a:p>
          <a:endParaRPr lang="en-US"/>
        </a:p>
      </dgm:t>
    </dgm:pt>
    <dgm:pt modelId="{3A3EF7F2-78BF-4319-8C0F-702C8BDFF6CE}">
      <dgm:prSet custT="1"/>
      <dgm:spPr>
        <a:solidFill>
          <a:schemeClr val="accent3">
            <a:lumMod val="50000"/>
          </a:schemeClr>
        </a:solidFill>
        <a:ln w="15875"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ctr" anchorCtr="0"/>
        <a:lstStyle/>
        <a:p>
          <a:pPr marL="0" lvl="0" indent="0" algn="ctr" defTabSz="577850">
            <a:lnSpc>
              <a:spcPct val="90000"/>
            </a:lnSpc>
            <a:spcBef>
              <a:spcPct val="0"/>
            </a:spcBef>
            <a:spcAft>
              <a:spcPct val="35000"/>
            </a:spcAft>
            <a:buNone/>
          </a:pPr>
          <a:r>
            <a:rPr lang="en-US" sz="1300" kern="1200" dirty="0"/>
            <a:t>Optimize workload during peak years</a:t>
          </a:r>
          <a:endParaRPr lang="en-US" sz="1300" kern="1200" dirty="0">
            <a:solidFill>
              <a:prstClr val="white"/>
            </a:solidFill>
            <a:latin typeface="Calibri" panose="020F0502020204030204"/>
            <a:ea typeface="+mn-ea"/>
            <a:cs typeface="+mn-cs"/>
          </a:endParaRPr>
        </a:p>
      </dgm:t>
    </dgm:pt>
    <dgm:pt modelId="{786BFAA6-72C6-49CA-94AE-6A0B4A6E48D8}" type="parTrans" cxnId="{D89D4369-F16A-4496-8962-EE97E85B19BA}">
      <dgm:prSet/>
      <dgm:spPr/>
      <dgm:t>
        <a:bodyPr/>
        <a:lstStyle/>
        <a:p>
          <a:endParaRPr lang="en-US"/>
        </a:p>
      </dgm:t>
    </dgm:pt>
    <dgm:pt modelId="{9D5F37DD-0384-42B6-AAD6-F60C45CAEF47}" type="sibTrans" cxnId="{D89D4369-F16A-4496-8962-EE97E85B19BA}">
      <dgm:prSet/>
      <dgm:spPr/>
      <dgm:t>
        <a:bodyPr/>
        <a:lstStyle/>
        <a:p>
          <a:endParaRPr lang="en-US"/>
        </a:p>
      </dgm:t>
    </dgm:pt>
    <dgm:pt modelId="{860D19D6-7366-43B5-BF36-3C5088150D88}">
      <dgm:prSet custT="1"/>
      <dgm:spPr>
        <a:solidFill>
          <a:srgbClr val="2683C6">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Project velocity through contract years with uncertainty</a:t>
          </a:r>
        </a:p>
      </dgm:t>
    </dgm:pt>
    <dgm:pt modelId="{4FCE9D52-A411-4EFA-B00A-AB6064D0F007}" type="parTrans" cxnId="{6189FA4F-F371-4CC7-9327-A62E74BB32DB}">
      <dgm:prSet/>
      <dgm:spPr/>
      <dgm:t>
        <a:bodyPr/>
        <a:lstStyle/>
        <a:p>
          <a:endParaRPr lang="en-US"/>
        </a:p>
      </dgm:t>
    </dgm:pt>
    <dgm:pt modelId="{519096AE-3CA3-4E04-A76D-0C792C11EF9F}" type="sibTrans" cxnId="{6189FA4F-F371-4CC7-9327-A62E74BB32DB}">
      <dgm:prSet/>
      <dgm:spPr/>
      <dgm:t>
        <a:bodyPr/>
        <a:lstStyle/>
        <a:p>
          <a:endParaRPr lang="en-US"/>
        </a:p>
      </dgm:t>
    </dgm:pt>
    <dgm:pt modelId="{4D825685-3BD3-4571-A531-1312949718E7}">
      <dgm:prSet custT="1"/>
      <dgm:spPr>
        <a:solidFill>
          <a:srgbClr val="28C4C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t>Identify problematic recoveries early</a:t>
          </a:r>
          <a:endParaRPr lang="en-US" sz="1300" kern="1200" dirty="0">
            <a:solidFill>
              <a:prstClr val="white"/>
            </a:solidFill>
            <a:latin typeface="Calibri" panose="020F0502020204030204"/>
            <a:ea typeface="+mn-ea"/>
            <a:cs typeface="+mn-cs"/>
          </a:endParaRPr>
        </a:p>
      </dgm:t>
    </dgm:pt>
    <dgm:pt modelId="{29C169E4-B935-4EA0-8165-E1F4C1F09A6A}" type="parTrans" cxnId="{2FDDCA52-8E6B-4228-9A67-AB878964F1E5}">
      <dgm:prSet/>
      <dgm:spPr/>
      <dgm:t>
        <a:bodyPr/>
        <a:lstStyle/>
        <a:p>
          <a:endParaRPr lang="en-US"/>
        </a:p>
      </dgm:t>
    </dgm:pt>
    <dgm:pt modelId="{CEA1B9B8-14D1-453C-8721-FBEF86F26E50}" type="sibTrans" cxnId="{2FDDCA52-8E6B-4228-9A67-AB878964F1E5}">
      <dgm:prSet/>
      <dgm:spPr/>
      <dgm:t>
        <a:bodyPr/>
        <a:lstStyle/>
        <a:p>
          <a:endParaRPr lang="en-US"/>
        </a:p>
      </dgm:t>
    </dgm:pt>
    <dgm:pt modelId="{DD784D14-D8EB-4D79-A72A-BD8A3B05AE5B}">
      <dgm:prSet custT="1"/>
      <dgm:spPr>
        <a:solidFill>
          <a:srgbClr val="42BA97">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Inform demotion/DFA decisions objectively</a:t>
          </a:r>
        </a:p>
      </dgm:t>
    </dgm:pt>
    <dgm:pt modelId="{FCE3C715-BD3C-4668-A590-69DBAD799ED9}" type="parTrans" cxnId="{6BC44D65-99BB-4D0F-8A4D-24041DA72CE8}">
      <dgm:prSet/>
      <dgm:spPr/>
      <dgm:t>
        <a:bodyPr/>
        <a:lstStyle/>
        <a:p>
          <a:endParaRPr lang="en-US"/>
        </a:p>
      </dgm:t>
    </dgm:pt>
    <dgm:pt modelId="{E61C7669-FCC4-4647-95DE-675D999BF8C9}" type="sibTrans" cxnId="{6BC44D65-99BB-4D0F-8A4D-24041DA72CE8}">
      <dgm:prSet/>
      <dgm:spPr/>
      <dgm:t>
        <a:bodyPr/>
        <a:lstStyle/>
        <a:p>
          <a:endParaRPr lang="en-US"/>
        </a:p>
      </dgm:t>
    </dgm:pt>
    <dgm:pt modelId="{37AB8988-14EA-4EFB-B866-C6751A401B94}">
      <dgm:prSet custT="1"/>
      <dgm:spPr>
        <a:solidFill>
          <a:schemeClr val="accent4">
            <a:lumMod val="75000"/>
          </a:schemeClr>
        </a:solidFill>
      </dgm:spPr>
      <dgm: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Maximize return before market recognizes decline</a:t>
          </a:r>
        </a:p>
      </dgm:t>
    </dgm:pt>
    <dgm:pt modelId="{F089F07C-FEAA-44A1-B8D2-1744277BCB17}" type="parTrans" cxnId="{728D81B2-10D5-4874-AC1C-27B239117DF2}">
      <dgm:prSet/>
      <dgm:spPr/>
      <dgm:t>
        <a:bodyPr/>
        <a:lstStyle/>
        <a:p>
          <a:endParaRPr lang="en-US"/>
        </a:p>
      </dgm:t>
    </dgm:pt>
    <dgm:pt modelId="{C721AB72-3B56-48E2-9D10-6A6F21CBFC63}" type="sibTrans" cxnId="{728D81B2-10D5-4874-AC1C-27B239117DF2}">
      <dgm:prSet/>
      <dgm:spPr/>
      <dgm:t>
        <a:bodyPr/>
        <a:lstStyle/>
        <a:p>
          <a:endParaRPr lang="en-US"/>
        </a:p>
      </dgm:t>
    </dgm:pt>
    <dgm:pt modelId="{2C128E62-6DF0-47C0-989F-4969A0933B08}">
      <dgm:prSet custT="1"/>
      <dgm:spPr>
        <a:solidFill>
          <a:srgbClr val="28C4CC">
            <a:lumMod val="50000"/>
          </a:srgbClr>
        </a:solidFill>
        <a:ln w="15875"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ctr" anchorCtr="0"/>
        <a:lstStyle/>
        <a:p>
          <a:pPr marL="0" lvl="0" indent="0" algn="ctr" defTabSz="577850">
            <a:lnSpc>
              <a:spcPct val="90000"/>
            </a:lnSpc>
            <a:spcBef>
              <a:spcPct val="0"/>
            </a:spcBef>
            <a:spcAft>
              <a:spcPct val="35000"/>
            </a:spcAft>
            <a:buNone/>
          </a:pPr>
          <a:r>
            <a:rPr lang="en-US" sz="1200" kern="1200" dirty="0">
              <a:solidFill>
                <a:prstClr val="white"/>
              </a:solidFill>
              <a:latin typeface="Calibri" panose="020F0502020204030204"/>
              <a:ea typeface="+mn-ea"/>
              <a:cs typeface="+mn-cs"/>
            </a:rPr>
            <a:t>Support development and identify pitcher-specific decline onset timing</a:t>
          </a:r>
        </a:p>
      </dgm:t>
    </dgm:pt>
    <dgm:pt modelId="{792C2E04-C335-44C4-AD29-9BB54BD7BEFD}" type="parTrans" cxnId="{6196E020-0B17-45A2-8F2E-C4F0274705E0}">
      <dgm:prSet/>
      <dgm:spPr/>
      <dgm:t>
        <a:bodyPr/>
        <a:lstStyle/>
        <a:p>
          <a:endParaRPr lang="en-US"/>
        </a:p>
      </dgm:t>
    </dgm:pt>
    <dgm:pt modelId="{2F6AF465-5C9D-412E-B73A-2AAE4C0B3A2F}" type="sibTrans" cxnId="{6196E020-0B17-45A2-8F2E-C4F0274705E0}">
      <dgm:prSet/>
      <dgm:spPr/>
      <dgm:t>
        <a:bodyPr/>
        <a:lstStyle/>
        <a:p>
          <a:endParaRPr lang="en-US"/>
        </a:p>
      </dgm:t>
    </dgm:pt>
    <dgm:pt modelId="{9B0D6B21-2116-488B-958A-A32D4FF497F6}" type="pres">
      <dgm:prSet presAssocID="{36DCED96-0A21-4BE4-BB65-927E890CEAFA}" presName="diagram" presStyleCnt="0">
        <dgm:presLayoutVars>
          <dgm:dir/>
          <dgm:resizeHandles val="exact"/>
        </dgm:presLayoutVars>
      </dgm:prSet>
      <dgm:spPr/>
    </dgm:pt>
    <dgm:pt modelId="{2B14A3A9-E0B2-40E3-A458-FBB5C8649B8C}" type="pres">
      <dgm:prSet presAssocID="{487D4CC2-3F88-48BB-8B09-6D13C64F1534}" presName="node" presStyleLbl="node1" presStyleIdx="0" presStyleCnt="15">
        <dgm:presLayoutVars>
          <dgm:bulletEnabled val="1"/>
        </dgm:presLayoutVars>
      </dgm:prSet>
      <dgm:spPr/>
    </dgm:pt>
    <dgm:pt modelId="{B752C2B4-6FF2-40EA-B7C2-9302DA0DF872}" type="pres">
      <dgm:prSet presAssocID="{1766E168-F6F4-41E8-BA54-11A4E6F0B8AA}" presName="sibTrans" presStyleCnt="0"/>
      <dgm:spPr/>
    </dgm:pt>
    <dgm:pt modelId="{D043A477-5BF9-4B84-B48F-D4BA8D030D42}" type="pres">
      <dgm:prSet presAssocID="{97874E46-B46E-4C44-BFB3-B832EC8D5AAD}" presName="node" presStyleLbl="node1" presStyleIdx="1" presStyleCnt="15">
        <dgm:presLayoutVars>
          <dgm:bulletEnabled val="1"/>
        </dgm:presLayoutVars>
      </dgm:prSet>
      <dgm:spPr/>
    </dgm:pt>
    <dgm:pt modelId="{7488E09F-604B-4841-B4CA-0B1B5E451308}" type="pres">
      <dgm:prSet presAssocID="{61490BAB-4136-4D09-A87E-8DE893D78852}" presName="sibTrans" presStyleCnt="0"/>
      <dgm:spPr/>
    </dgm:pt>
    <dgm:pt modelId="{CDD7B6F8-6731-441D-BD32-6B24A4D503ED}" type="pres">
      <dgm:prSet presAssocID="{4F1F88A0-A63D-480B-B790-4DFFEEF703B7}" presName="node" presStyleLbl="node1" presStyleIdx="2" presStyleCnt="15">
        <dgm:presLayoutVars>
          <dgm:bulletEnabled val="1"/>
        </dgm:presLayoutVars>
      </dgm:prSet>
      <dgm:spPr/>
    </dgm:pt>
    <dgm:pt modelId="{31029115-B22C-4E6C-BF77-E203770D362A}" type="pres">
      <dgm:prSet presAssocID="{8AE573B6-D281-4C9F-B5AA-9689EB3FE46F}" presName="sibTrans" presStyleCnt="0"/>
      <dgm:spPr/>
    </dgm:pt>
    <dgm:pt modelId="{1983F9CF-37BD-4B94-BB50-1D184DD3D656}" type="pres">
      <dgm:prSet presAssocID="{F2671A87-7F37-4207-B306-575888E7389A}" presName="node" presStyleLbl="node1" presStyleIdx="3" presStyleCnt="15">
        <dgm:presLayoutVars>
          <dgm:bulletEnabled val="1"/>
        </dgm:presLayoutVars>
      </dgm:prSet>
      <dgm:spPr/>
    </dgm:pt>
    <dgm:pt modelId="{D588B040-E4EF-4964-B3B7-3AABF5FDF28B}" type="pres">
      <dgm:prSet presAssocID="{C50C3D07-3012-404C-8A90-6FB9F6CF2B87}" presName="sibTrans" presStyleCnt="0"/>
      <dgm:spPr/>
    </dgm:pt>
    <dgm:pt modelId="{9F932949-6B5B-4C1F-A0DB-98C55B5AAC16}" type="pres">
      <dgm:prSet presAssocID="{21F69940-C987-4A41-8E86-FC9A12AF3816}" presName="node" presStyleLbl="node1" presStyleIdx="4" presStyleCnt="15">
        <dgm:presLayoutVars>
          <dgm:bulletEnabled val="1"/>
        </dgm:presLayoutVars>
      </dgm:prSet>
      <dgm:spPr>
        <a:xfrm>
          <a:off x="758523" y="982019"/>
          <a:ext cx="1401570" cy="840942"/>
        </a:xfrm>
        <a:prstGeom prst="rect">
          <a:avLst/>
        </a:prstGeom>
      </dgm:spPr>
    </dgm:pt>
    <dgm:pt modelId="{B161134C-C7C0-475E-9FEA-F40AEA9701C3}" type="pres">
      <dgm:prSet presAssocID="{7E264395-7E0F-4E3A-B4C3-667EC63F2496}" presName="sibTrans" presStyleCnt="0"/>
      <dgm:spPr/>
    </dgm:pt>
    <dgm:pt modelId="{E9E454BB-4DE7-410E-95A6-1E81C4B044B3}" type="pres">
      <dgm:prSet presAssocID="{26781AAD-CA4B-45C0-80CD-317E7A166811}" presName="node" presStyleLbl="node1" presStyleIdx="5" presStyleCnt="15">
        <dgm:presLayoutVars>
          <dgm:bulletEnabled val="1"/>
        </dgm:presLayoutVars>
      </dgm:prSet>
      <dgm:spPr>
        <a:xfrm>
          <a:off x="2809" y="1436673"/>
          <a:ext cx="1521221" cy="912733"/>
        </a:xfrm>
        <a:prstGeom prst="rect">
          <a:avLst/>
        </a:prstGeom>
      </dgm:spPr>
    </dgm:pt>
    <dgm:pt modelId="{E028481E-95F8-4B43-AE0C-72429233E1B0}" type="pres">
      <dgm:prSet presAssocID="{1D37D183-1798-4A13-A3FF-1C3A5208062A}" presName="sibTrans" presStyleCnt="0"/>
      <dgm:spPr/>
    </dgm:pt>
    <dgm:pt modelId="{F353F5F0-723B-439C-AB3F-37B9365923E7}" type="pres">
      <dgm:prSet presAssocID="{1265E1A2-8AED-4852-8DB2-D917329A9D6C}" presName="node" presStyleLbl="node1" presStyleIdx="6" presStyleCnt="15">
        <dgm:presLayoutVars>
          <dgm:bulletEnabled val="1"/>
        </dgm:presLayoutVars>
      </dgm:prSet>
      <dgm:spPr>
        <a:xfrm>
          <a:off x="1676153" y="1436673"/>
          <a:ext cx="1521221" cy="912733"/>
        </a:xfrm>
        <a:prstGeom prst="rect">
          <a:avLst/>
        </a:prstGeom>
      </dgm:spPr>
    </dgm:pt>
    <dgm:pt modelId="{D42AC7FF-88B5-4120-92F1-9036EC302C5C}" type="pres">
      <dgm:prSet presAssocID="{786CEACA-2AE6-45A6-A8CD-ECE54D4D77FD}" presName="sibTrans" presStyleCnt="0"/>
      <dgm:spPr/>
    </dgm:pt>
    <dgm:pt modelId="{198591EA-B3F1-4692-8B6C-6905D7773C69}" type="pres">
      <dgm:prSet presAssocID="{8F54A112-239F-44E8-A193-0EE8E25FA92C}" presName="node" presStyleLbl="node1" presStyleIdx="7" presStyleCnt="15">
        <dgm:presLayoutVars>
          <dgm:bulletEnabled val="1"/>
        </dgm:presLayoutVars>
      </dgm:prSet>
      <dgm:spPr>
        <a:xfrm>
          <a:off x="3349498" y="1436673"/>
          <a:ext cx="1521221" cy="912733"/>
        </a:xfrm>
        <a:prstGeom prst="rect">
          <a:avLst/>
        </a:prstGeom>
      </dgm:spPr>
    </dgm:pt>
    <dgm:pt modelId="{AB343F2B-D5A6-45F7-890D-1BFE3975E49B}" type="pres">
      <dgm:prSet presAssocID="{0E0B1F6C-5BD7-4500-BEF7-0AF92051DD1F}" presName="sibTrans" presStyleCnt="0"/>
      <dgm:spPr/>
    </dgm:pt>
    <dgm:pt modelId="{F419DA2C-ACD0-47AD-B3EA-799782A9B816}" type="pres">
      <dgm:prSet presAssocID="{48CF8E49-A3D0-459B-BE49-85E8E96AA2B3}" presName="node" presStyleLbl="node1" presStyleIdx="8" presStyleCnt="15">
        <dgm:presLayoutVars>
          <dgm:bulletEnabled val="1"/>
        </dgm:presLayoutVars>
      </dgm:prSet>
      <dgm:spPr>
        <a:xfrm>
          <a:off x="5022842" y="1436673"/>
          <a:ext cx="1521221" cy="912733"/>
        </a:xfrm>
        <a:prstGeom prst="rect">
          <a:avLst/>
        </a:prstGeom>
      </dgm:spPr>
    </dgm:pt>
    <dgm:pt modelId="{F227AB54-39E9-4504-AD32-3268CB4DC756}" type="pres">
      <dgm:prSet presAssocID="{F17572F4-3299-4343-B1AE-8EDFA251E43F}" presName="sibTrans" presStyleCnt="0"/>
      <dgm:spPr/>
    </dgm:pt>
    <dgm:pt modelId="{6D5C4A68-3B73-4EFD-B854-63B3E7E9DEBE}" type="pres">
      <dgm:prSet presAssocID="{3A3EF7F2-78BF-4319-8C0F-702C8BDFF6CE}" presName="node" presStyleLbl="node1" presStyleIdx="9" presStyleCnt="15">
        <dgm:presLayoutVars>
          <dgm:bulletEnabled val="1"/>
        </dgm:presLayoutVars>
      </dgm:prSet>
      <dgm:spPr>
        <a:xfrm>
          <a:off x="2300251" y="1963118"/>
          <a:ext cx="1401570" cy="840942"/>
        </a:xfrm>
        <a:prstGeom prst="rect">
          <a:avLst/>
        </a:prstGeom>
      </dgm:spPr>
    </dgm:pt>
    <dgm:pt modelId="{019F4700-D42C-47BB-B899-670E2CC1B594}" type="pres">
      <dgm:prSet presAssocID="{9D5F37DD-0384-42B6-AAD6-F60C45CAEF47}" presName="sibTrans" presStyleCnt="0"/>
      <dgm:spPr/>
    </dgm:pt>
    <dgm:pt modelId="{B40E4BCF-73BD-4A89-9533-10E52734F8CE}" type="pres">
      <dgm:prSet presAssocID="{860D19D6-7366-43B5-BF36-3C5088150D88}" presName="node" presStyleLbl="node1" presStyleIdx="10" presStyleCnt="15">
        <dgm:presLayoutVars>
          <dgm:bulletEnabled val="1"/>
        </dgm:presLayoutVars>
      </dgm:prSet>
      <dgm:spPr>
        <a:xfrm>
          <a:off x="2809" y="2501528"/>
          <a:ext cx="1521221" cy="912733"/>
        </a:xfrm>
        <a:prstGeom prst="rect">
          <a:avLst/>
        </a:prstGeom>
      </dgm:spPr>
    </dgm:pt>
    <dgm:pt modelId="{58B812F4-6611-4FBC-BAAA-D93AFC914494}" type="pres">
      <dgm:prSet presAssocID="{519096AE-3CA3-4E04-A76D-0C792C11EF9F}" presName="sibTrans" presStyleCnt="0"/>
      <dgm:spPr/>
    </dgm:pt>
    <dgm:pt modelId="{06EC70FB-D84C-42E0-B775-B6769656A983}" type="pres">
      <dgm:prSet presAssocID="{4D825685-3BD3-4571-A531-1312949718E7}" presName="node" presStyleLbl="node1" presStyleIdx="11" presStyleCnt="15">
        <dgm:presLayoutVars>
          <dgm:bulletEnabled val="1"/>
        </dgm:presLayoutVars>
      </dgm:prSet>
      <dgm:spPr>
        <a:xfrm>
          <a:off x="1676153" y="2501528"/>
          <a:ext cx="1521221" cy="912733"/>
        </a:xfrm>
        <a:prstGeom prst="rect">
          <a:avLst/>
        </a:prstGeom>
      </dgm:spPr>
    </dgm:pt>
    <dgm:pt modelId="{1AC9D08C-2F8F-428A-B352-78640E5E42DE}" type="pres">
      <dgm:prSet presAssocID="{CEA1B9B8-14D1-453C-8721-FBEF86F26E50}" presName="sibTrans" presStyleCnt="0"/>
      <dgm:spPr/>
    </dgm:pt>
    <dgm:pt modelId="{080D0416-85E6-49C7-A7DE-A86376715FED}" type="pres">
      <dgm:prSet presAssocID="{DD784D14-D8EB-4D79-A72A-BD8A3B05AE5B}" presName="node" presStyleLbl="node1" presStyleIdx="12" presStyleCnt="15">
        <dgm:presLayoutVars>
          <dgm:bulletEnabled val="1"/>
        </dgm:presLayoutVars>
      </dgm:prSet>
      <dgm:spPr>
        <a:xfrm>
          <a:off x="3349498" y="2501528"/>
          <a:ext cx="1521221" cy="912733"/>
        </a:xfrm>
        <a:prstGeom prst="rect">
          <a:avLst/>
        </a:prstGeom>
      </dgm:spPr>
    </dgm:pt>
    <dgm:pt modelId="{EB65D319-E393-4D68-8019-82E1A95315D1}" type="pres">
      <dgm:prSet presAssocID="{E61C7669-FCC4-4647-95DE-675D999BF8C9}" presName="sibTrans" presStyleCnt="0"/>
      <dgm:spPr/>
    </dgm:pt>
    <dgm:pt modelId="{68D4638A-1197-4901-8B1C-A79FAB191DF1}" type="pres">
      <dgm:prSet presAssocID="{37AB8988-14EA-4EFB-B866-C6751A401B94}" presName="node" presStyleLbl="node1" presStyleIdx="13" presStyleCnt="15">
        <dgm:presLayoutVars>
          <dgm:bulletEnabled val="1"/>
        </dgm:presLayoutVars>
      </dgm:prSet>
      <dgm:spPr/>
    </dgm:pt>
    <dgm:pt modelId="{28BFC97E-B089-4A83-856D-1778E109C843}" type="pres">
      <dgm:prSet presAssocID="{C721AB72-3B56-48E2-9D10-6A6F21CBFC63}" presName="sibTrans" presStyleCnt="0"/>
      <dgm:spPr/>
    </dgm:pt>
    <dgm:pt modelId="{21568DE2-0EDC-4489-A268-081464685C1D}" type="pres">
      <dgm:prSet presAssocID="{2C128E62-6DF0-47C0-989F-4969A0933B08}" presName="node" presStyleLbl="node1" presStyleIdx="14" presStyleCnt="15">
        <dgm:presLayoutVars>
          <dgm:bulletEnabled val="1"/>
        </dgm:presLayoutVars>
      </dgm:prSet>
      <dgm:spPr>
        <a:xfrm>
          <a:off x="6696186" y="2501528"/>
          <a:ext cx="1521221" cy="912733"/>
        </a:xfrm>
        <a:prstGeom prst="rect">
          <a:avLst/>
        </a:prstGeom>
      </dgm:spPr>
    </dgm:pt>
  </dgm:ptLst>
  <dgm:cxnLst>
    <dgm:cxn modelId="{992EC801-2A96-445C-B650-EBCCC79283B9}" type="presOf" srcId="{97874E46-B46E-4C44-BFB3-B832EC8D5AAD}" destId="{D043A477-5BF9-4B84-B48F-D4BA8D030D42}" srcOrd="0" destOrd="0" presId="urn:microsoft.com/office/officeart/2005/8/layout/default"/>
    <dgm:cxn modelId="{187EC509-3124-4B05-B629-6A21C83C5826}" type="presOf" srcId="{2C128E62-6DF0-47C0-989F-4969A0933B08}" destId="{21568DE2-0EDC-4489-A268-081464685C1D}" srcOrd="0" destOrd="0" presId="urn:microsoft.com/office/officeart/2005/8/layout/default"/>
    <dgm:cxn modelId="{6196E020-0B17-45A2-8F2E-C4F0274705E0}" srcId="{36DCED96-0A21-4BE4-BB65-927E890CEAFA}" destId="{2C128E62-6DF0-47C0-989F-4969A0933B08}" srcOrd="14" destOrd="0" parTransId="{792C2E04-C335-44C4-AD29-9BB54BD7BEFD}" sibTransId="{2F6AF465-5C9D-412E-B73A-2AAE4C0B3A2F}"/>
    <dgm:cxn modelId="{73F79234-6817-4C71-88B8-1C0C2A56CE8B}" srcId="{36DCED96-0A21-4BE4-BB65-927E890CEAFA}" destId="{487D4CC2-3F88-48BB-8B09-6D13C64F1534}" srcOrd="0" destOrd="0" parTransId="{497CE190-6C96-4C8B-981D-8B18FC351EF6}" sibTransId="{1766E168-F6F4-41E8-BA54-11A4E6F0B8AA}"/>
    <dgm:cxn modelId="{4DDA1036-C1F9-44EE-BED0-63A4300A54B2}" type="presOf" srcId="{F2671A87-7F37-4207-B306-575888E7389A}" destId="{1983F9CF-37BD-4B94-BB50-1D184DD3D656}" srcOrd="0" destOrd="0" presId="urn:microsoft.com/office/officeart/2005/8/layout/default"/>
    <dgm:cxn modelId="{B0D9353A-20BA-4050-93B1-467EA40E3965}" type="presOf" srcId="{4D825685-3BD3-4571-A531-1312949718E7}" destId="{06EC70FB-D84C-42E0-B775-B6769656A983}" srcOrd="0" destOrd="0" presId="urn:microsoft.com/office/officeart/2005/8/layout/default"/>
    <dgm:cxn modelId="{D6304D3B-F7E0-4774-AFCE-52C073FA0907}" type="presOf" srcId="{21F69940-C987-4A41-8E86-FC9A12AF3816}" destId="{9F932949-6B5B-4C1F-A0DB-98C55B5AAC16}" srcOrd="0" destOrd="0" presId="urn:microsoft.com/office/officeart/2005/8/layout/default"/>
    <dgm:cxn modelId="{3C07F63E-0794-4DA8-A9FA-853D943F175C}" type="presOf" srcId="{48CF8E49-A3D0-459B-BE49-85E8E96AA2B3}" destId="{F419DA2C-ACD0-47AD-B3EA-799782A9B816}" srcOrd="0" destOrd="0" presId="urn:microsoft.com/office/officeart/2005/8/layout/default"/>
    <dgm:cxn modelId="{5F133940-F303-48D9-8994-DEF26813EC1B}" type="presOf" srcId="{860D19D6-7366-43B5-BF36-3C5088150D88}" destId="{B40E4BCF-73BD-4A89-9533-10E52734F8CE}" srcOrd="0" destOrd="0" presId="urn:microsoft.com/office/officeart/2005/8/layout/default"/>
    <dgm:cxn modelId="{EE236D43-95F7-4393-A3A2-0C20C8B0546B}" type="presOf" srcId="{36DCED96-0A21-4BE4-BB65-927E890CEAFA}" destId="{9B0D6B21-2116-488B-958A-A32D4FF497F6}" srcOrd="0" destOrd="0" presId="urn:microsoft.com/office/officeart/2005/8/layout/default"/>
    <dgm:cxn modelId="{2E3B6165-7C54-4941-9953-303C604D9704}" type="presOf" srcId="{3A3EF7F2-78BF-4319-8C0F-702C8BDFF6CE}" destId="{6D5C4A68-3B73-4EFD-B854-63B3E7E9DEBE}" srcOrd="0" destOrd="0" presId="urn:microsoft.com/office/officeart/2005/8/layout/default"/>
    <dgm:cxn modelId="{6BC44D65-99BB-4D0F-8A4D-24041DA72CE8}" srcId="{36DCED96-0A21-4BE4-BB65-927E890CEAFA}" destId="{DD784D14-D8EB-4D79-A72A-BD8A3B05AE5B}" srcOrd="12" destOrd="0" parTransId="{FCE3C715-BD3C-4668-A590-69DBAD799ED9}" sibTransId="{E61C7669-FCC4-4647-95DE-675D999BF8C9}"/>
    <dgm:cxn modelId="{2B1CEC65-34F5-4A6C-8B76-2C0FF1F8AAD1}" type="presOf" srcId="{DD784D14-D8EB-4D79-A72A-BD8A3B05AE5B}" destId="{080D0416-85E6-49C7-A7DE-A86376715FED}" srcOrd="0" destOrd="0" presId="urn:microsoft.com/office/officeart/2005/8/layout/default"/>
    <dgm:cxn modelId="{D89D4369-F16A-4496-8962-EE97E85B19BA}" srcId="{36DCED96-0A21-4BE4-BB65-927E890CEAFA}" destId="{3A3EF7F2-78BF-4319-8C0F-702C8BDFF6CE}" srcOrd="9" destOrd="0" parTransId="{786BFAA6-72C6-49CA-94AE-6A0B4A6E48D8}" sibTransId="{9D5F37DD-0384-42B6-AAD6-F60C45CAEF47}"/>
    <dgm:cxn modelId="{5086394A-F45D-48E2-A64D-E7150AF0F2A6}" srcId="{36DCED96-0A21-4BE4-BB65-927E890CEAFA}" destId="{48CF8E49-A3D0-459B-BE49-85E8E96AA2B3}" srcOrd="8" destOrd="0" parTransId="{710C8057-77D0-418E-95F0-33A504D4CE36}" sibTransId="{F17572F4-3299-4343-B1AE-8EDFA251E43F}"/>
    <dgm:cxn modelId="{1312274F-7F76-4F09-92AD-5A1E1A98DA18}" srcId="{36DCED96-0A21-4BE4-BB65-927E890CEAFA}" destId="{21F69940-C987-4A41-8E86-FC9A12AF3816}" srcOrd="4" destOrd="0" parTransId="{D0230605-E359-45D7-9E76-16BDD9E4FFD0}" sibTransId="{7E264395-7E0F-4E3A-B4C3-667EC63F2496}"/>
    <dgm:cxn modelId="{6189FA4F-F371-4CC7-9327-A62E74BB32DB}" srcId="{36DCED96-0A21-4BE4-BB65-927E890CEAFA}" destId="{860D19D6-7366-43B5-BF36-3C5088150D88}" srcOrd="10" destOrd="0" parTransId="{4FCE9D52-A411-4EFA-B00A-AB6064D0F007}" sibTransId="{519096AE-3CA3-4E04-A76D-0C792C11EF9F}"/>
    <dgm:cxn modelId="{2FDDCA52-8E6B-4228-9A67-AB878964F1E5}" srcId="{36DCED96-0A21-4BE4-BB65-927E890CEAFA}" destId="{4D825685-3BD3-4571-A531-1312949718E7}" srcOrd="11" destOrd="0" parTransId="{29C169E4-B935-4EA0-8165-E1F4C1F09A6A}" sibTransId="{CEA1B9B8-14D1-453C-8721-FBEF86F26E50}"/>
    <dgm:cxn modelId="{4FF4E654-485E-4BDA-A3CA-13DB842E1EA0}" srcId="{36DCED96-0A21-4BE4-BB65-927E890CEAFA}" destId="{26781AAD-CA4B-45C0-80CD-317E7A166811}" srcOrd="5" destOrd="0" parTransId="{C3B51C8F-9180-4E70-BDA4-0B63307D73C2}" sibTransId="{1D37D183-1798-4A13-A3FF-1C3A5208062A}"/>
    <dgm:cxn modelId="{D7142579-CC6E-4182-8CB7-E25D79751A62}" srcId="{36DCED96-0A21-4BE4-BB65-927E890CEAFA}" destId="{4F1F88A0-A63D-480B-B790-4DFFEEF703B7}" srcOrd="2" destOrd="0" parTransId="{B23D3044-E94C-4CCB-8110-DE8294F2FD3A}" sibTransId="{8AE573B6-D281-4C9F-B5AA-9689EB3FE46F}"/>
    <dgm:cxn modelId="{B03C9780-2297-4661-93F3-7D1EB6DCFCBA}" srcId="{36DCED96-0A21-4BE4-BB65-927E890CEAFA}" destId="{97874E46-B46E-4C44-BFB3-B832EC8D5AAD}" srcOrd="1" destOrd="0" parTransId="{5DD6008F-4F0B-4EAE-B7C9-39BBF2932AE9}" sibTransId="{61490BAB-4136-4D09-A87E-8DE893D78852}"/>
    <dgm:cxn modelId="{AF401C87-171C-4E9C-8B8C-EBC04C9178E2}" srcId="{36DCED96-0A21-4BE4-BB65-927E890CEAFA}" destId="{1265E1A2-8AED-4852-8DB2-D917329A9D6C}" srcOrd="6" destOrd="0" parTransId="{FFE85234-00C9-49D9-AD5E-1DAB73ED7D95}" sibTransId="{786CEACA-2AE6-45A6-A8CD-ECE54D4D77FD}"/>
    <dgm:cxn modelId="{FD665695-1E2E-4950-A9F3-B8DD9431CB23}" type="presOf" srcId="{26781AAD-CA4B-45C0-80CD-317E7A166811}" destId="{E9E454BB-4DE7-410E-95A6-1E81C4B044B3}" srcOrd="0" destOrd="0" presId="urn:microsoft.com/office/officeart/2005/8/layout/default"/>
    <dgm:cxn modelId="{3C440A96-573F-4B0A-B3C0-7BBE4D865494}" type="presOf" srcId="{4F1F88A0-A63D-480B-B790-4DFFEEF703B7}" destId="{CDD7B6F8-6731-441D-BD32-6B24A4D503ED}" srcOrd="0" destOrd="0" presId="urn:microsoft.com/office/officeart/2005/8/layout/default"/>
    <dgm:cxn modelId="{7B5D59AE-A4E1-470B-913C-051DAFAD7864}" type="presOf" srcId="{37AB8988-14EA-4EFB-B866-C6751A401B94}" destId="{68D4638A-1197-4901-8B1C-A79FAB191DF1}" srcOrd="0" destOrd="0" presId="urn:microsoft.com/office/officeart/2005/8/layout/default"/>
    <dgm:cxn modelId="{728D81B2-10D5-4874-AC1C-27B239117DF2}" srcId="{36DCED96-0A21-4BE4-BB65-927E890CEAFA}" destId="{37AB8988-14EA-4EFB-B866-C6751A401B94}" srcOrd="13" destOrd="0" parTransId="{F089F07C-FEAA-44A1-B8D2-1744277BCB17}" sibTransId="{C721AB72-3B56-48E2-9D10-6A6F21CBFC63}"/>
    <dgm:cxn modelId="{FD081FC4-2F7B-45C5-B39C-75D75D06ABD0}" type="presOf" srcId="{1265E1A2-8AED-4852-8DB2-D917329A9D6C}" destId="{F353F5F0-723B-439C-AB3F-37B9365923E7}" srcOrd="0" destOrd="0" presId="urn:microsoft.com/office/officeart/2005/8/layout/default"/>
    <dgm:cxn modelId="{25A347C7-24E3-4313-84D7-0B26382F84D0}" type="presOf" srcId="{8F54A112-239F-44E8-A193-0EE8E25FA92C}" destId="{198591EA-B3F1-4692-8B6C-6905D7773C69}" srcOrd="0" destOrd="0" presId="urn:microsoft.com/office/officeart/2005/8/layout/default"/>
    <dgm:cxn modelId="{687662C9-B98C-480A-ADC0-195F472441E5}" srcId="{36DCED96-0A21-4BE4-BB65-927E890CEAFA}" destId="{8F54A112-239F-44E8-A193-0EE8E25FA92C}" srcOrd="7" destOrd="0" parTransId="{B85109AA-8EE2-49EC-A888-E0C6BBC3AA8E}" sibTransId="{0E0B1F6C-5BD7-4500-BEF7-0AF92051DD1F}"/>
    <dgm:cxn modelId="{D68636CA-AD79-4553-92BC-F9FD2889C962}" type="presOf" srcId="{487D4CC2-3F88-48BB-8B09-6D13C64F1534}" destId="{2B14A3A9-E0B2-40E3-A458-FBB5C8649B8C}" srcOrd="0" destOrd="0" presId="urn:microsoft.com/office/officeart/2005/8/layout/default"/>
    <dgm:cxn modelId="{89CC92F7-0A7B-4317-B0B1-D6C10B9A9CDE}" srcId="{36DCED96-0A21-4BE4-BB65-927E890CEAFA}" destId="{F2671A87-7F37-4207-B306-575888E7389A}" srcOrd="3" destOrd="0" parTransId="{C2128B19-C47A-4967-94AE-D5A1DA527F89}" sibTransId="{C50C3D07-3012-404C-8A90-6FB9F6CF2B87}"/>
    <dgm:cxn modelId="{132668A7-10D7-43FB-9AFB-E6E6077AB3BB}" type="presParOf" srcId="{9B0D6B21-2116-488B-958A-A32D4FF497F6}" destId="{2B14A3A9-E0B2-40E3-A458-FBB5C8649B8C}" srcOrd="0" destOrd="0" presId="urn:microsoft.com/office/officeart/2005/8/layout/default"/>
    <dgm:cxn modelId="{9585F30B-4578-41A1-A8CE-77F1BA49C6AC}" type="presParOf" srcId="{9B0D6B21-2116-488B-958A-A32D4FF497F6}" destId="{B752C2B4-6FF2-40EA-B7C2-9302DA0DF872}" srcOrd="1" destOrd="0" presId="urn:microsoft.com/office/officeart/2005/8/layout/default"/>
    <dgm:cxn modelId="{0536C311-A583-4B00-BE16-306462A5C1D4}" type="presParOf" srcId="{9B0D6B21-2116-488B-958A-A32D4FF497F6}" destId="{D043A477-5BF9-4B84-B48F-D4BA8D030D42}" srcOrd="2" destOrd="0" presId="urn:microsoft.com/office/officeart/2005/8/layout/default"/>
    <dgm:cxn modelId="{790BD135-B13C-49C6-9A56-43B41D808855}" type="presParOf" srcId="{9B0D6B21-2116-488B-958A-A32D4FF497F6}" destId="{7488E09F-604B-4841-B4CA-0B1B5E451308}" srcOrd="3" destOrd="0" presId="urn:microsoft.com/office/officeart/2005/8/layout/default"/>
    <dgm:cxn modelId="{1F779D67-5F9C-4307-AD11-BDBEE201B3BE}" type="presParOf" srcId="{9B0D6B21-2116-488B-958A-A32D4FF497F6}" destId="{CDD7B6F8-6731-441D-BD32-6B24A4D503ED}" srcOrd="4" destOrd="0" presId="urn:microsoft.com/office/officeart/2005/8/layout/default"/>
    <dgm:cxn modelId="{D79C3889-D168-4EB2-B655-2B9FA2D44CBF}" type="presParOf" srcId="{9B0D6B21-2116-488B-958A-A32D4FF497F6}" destId="{31029115-B22C-4E6C-BF77-E203770D362A}" srcOrd="5" destOrd="0" presId="urn:microsoft.com/office/officeart/2005/8/layout/default"/>
    <dgm:cxn modelId="{540D87CC-B0E9-411A-A311-D378CC5D97A3}" type="presParOf" srcId="{9B0D6B21-2116-488B-958A-A32D4FF497F6}" destId="{1983F9CF-37BD-4B94-BB50-1D184DD3D656}" srcOrd="6" destOrd="0" presId="urn:microsoft.com/office/officeart/2005/8/layout/default"/>
    <dgm:cxn modelId="{7E679CA2-5911-401A-9F31-81359CA3EE44}" type="presParOf" srcId="{9B0D6B21-2116-488B-958A-A32D4FF497F6}" destId="{D588B040-E4EF-4964-B3B7-3AABF5FDF28B}" srcOrd="7" destOrd="0" presId="urn:microsoft.com/office/officeart/2005/8/layout/default"/>
    <dgm:cxn modelId="{9BF097C3-A9C7-4FA0-B2D8-FE2C4637C652}" type="presParOf" srcId="{9B0D6B21-2116-488B-958A-A32D4FF497F6}" destId="{9F932949-6B5B-4C1F-A0DB-98C55B5AAC16}" srcOrd="8" destOrd="0" presId="urn:microsoft.com/office/officeart/2005/8/layout/default"/>
    <dgm:cxn modelId="{7932B06A-0424-4D7D-9CB7-9E65D72DC403}" type="presParOf" srcId="{9B0D6B21-2116-488B-958A-A32D4FF497F6}" destId="{B161134C-C7C0-475E-9FEA-F40AEA9701C3}" srcOrd="9" destOrd="0" presId="urn:microsoft.com/office/officeart/2005/8/layout/default"/>
    <dgm:cxn modelId="{89AA99A1-6ACA-4661-B2C4-464B56EE6FB9}" type="presParOf" srcId="{9B0D6B21-2116-488B-958A-A32D4FF497F6}" destId="{E9E454BB-4DE7-410E-95A6-1E81C4B044B3}" srcOrd="10" destOrd="0" presId="urn:microsoft.com/office/officeart/2005/8/layout/default"/>
    <dgm:cxn modelId="{C559BB75-8FE2-49F8-9089-8FFEB0315ADD}" type="presParOf" srcId="{9B0D6B21-2116-488B-958A-A32D4FF497F6}" destId="{E028481E-95F8-4B43-AE0C-72429233E1B0}" srcOrd="11" destOrd="0" presId="urn:microsoft.com/office/officeart/2005/8/layout/default"/>
    <dgm:cxn modelId="{9B28C1B9-1323-4B60-8A96-4AEA1218E770}" type="presParOf" srcId="{9B0D6B21-2116-488B-958A-A32D4FF497F6}" destId="{F353F5F0-723B-439C-AB3F-37B9365923E7}" srcOrd="12" destOrd="0" presId="urn:microsoft.com/office/officeart/2005/8/layout/default"/>
    <dgm:cxn modelId="{B7667919-8103-4B75-8BFF-046BA132755C}" type="presParOf" srcId="{9B0D6B21-2116-488B-958A-A32D4FF497F6}" destId="{D42AC7FF-88B5-4120-92F1-9036EC302C5C}" srcOrd="13" destOrd="0" presId="urn:microsoft.com/office/officeart/2005/8/layout/default"/>
    <dgm:cxn modelId="{51F27A9C-B49E-4C1F-81DB-93B9C9C90617}" type="presParOf" srcId="{9B0D6B21-2116-488B-958A-A32D4FF497F6}" destId="{198591EA-B3F1-4692-8B6C-6905D7773C69}" srcOrd="14" destOrd="0" presId="urn:microsoft.com/office/officeart/2005/8/layout/default"/>
    <dgm:cxn modelId="{1F9EA816-C5E0-4C1C-A0D4-189FAE950254}" type="presParOf" srcId="{9B0D6B21-2116-488B-958A-A32D4FF497F6}" destId="{AB343F2B-D5A6-45F7-890D-1BFE3975E49B}" srcOrd="15" destOrd="0" presId="urn:microsoft.com/office/officeart/2005/8/layout/default"/>
    <dgm:cxn modelId="{BBE95A91-6BDC-4AA1-BB48-FC9FC5DFFC0F}" type="presParOf" srcId="{9B0D6B21-2116-488B-958A-A32D4FF497F6}" destId="{F419DA2C-ACD0-47AD-B3EA-799782A9B816}" srcOrd="16" destOrd="0" presId="urn:microsoft.com/office/officeart/2005/8/layout/default"/>
    <dgm:cxn modelId="{494197D5-9D97-4E70-8E31-C6EC84F0B2C4}" type="presParOf" srcId="{9B0D6B21-2116-488B-958A-A32D4FF497F6}" destId="{F227AB54-39E9-4504-AD32-3268CB4DC756}" srcOrd="17" destOrd="0" presId="urn:microsoft.com/office/officeart/2005/8/layout/default"/>
    <dgm:cxn modelId="{4395A363-5B25-4B0A-A736-6AFECB97BDE6}" type="presParOf" srcId="{9B0D6B21-2116-488B-958A-A32D4FF497F6}" destId="{6D5C4A68-3B73-4EFD-B854-63B3E7E9DEBE}" srcOrd="18" destOrd="0" presId="urn:microsoft.com/office/officeart/2005/8/layout/default"/>
    <dgm:cxn modelId="{2D5EA185-44A6-4180-AEAC-1784355E3BFB}" type="presParOf" srcId="{9B0D6B21-2116-488B-958A-A32D4FF497F6}" destId="{019F4700-D42C-47BB-B899-670E2CC1B594}" srcOrd="19" destOrd="0" presId="urn:microsoft.com/office/officeart/2005/8/layout/default"/>
    <dgm:cxn modelId="{E751B302-2E65-426C-9449-673D94DD761B}" type="presParOf" srcId="{9B0D6B21-2116-488B-958A-A32D4FF497F6}" destId="{B40E4BCF-73BD-4A89-9533-10E52734F8CE}" srcOrd="20" destOrd="0" presId="urn:microsoft.com/office/officeart/2005/8/layout/default"/>
    <dgm:cxn modelId="{4B6710F8-52D5-4BAA-8EB0-CD12A2E68E1D}" type="presParOf" srcId="{9B0D6B21-2116-488B-958A-A32D4FF497F6}" destId="{58B812F4-6611-4FBC-BAAA-D93AFC914494}" srcOrd="21" destOrd="0" presId="urn:microsoft.com/office/officeart/2005/8/layout/default"/>
    <dgm:cxn modelId="{79DBD4FF-2421-4F3B-B46C-45E213181122}" type="presParOf" srcId="{9B0D6B21-2116-488B-958A-A32D4FF497F6}" destId="{06EC70FB-D84C-42E0-B775-B6769656A983}" srcOrd="22" destOrd="0" presId="urn:microsoft.com/office/officeart/2005/8/layout/default"/>
    <dgm:cxn modelId="{C2D1BC44-E1D2-43AB-8AC4-DCBAABCBD0B6}" type="presParOf" srcId="{9B0D6B21-2116-488B-958A-A32D4FF497F6}" destId="{1AC9D08C-2F8F-428A-B352-78640E5E42DE}" srcOrd="23" destOrd="0" presId="urn:microsoft.com/office/officeart/2005/8/layout/default"/>
    <dgm:cxn modelId="{FD1FF8B3-22EC-4389-A6CD-1DC556837F54}" type="presParOf" srcId="{9B0D6B21-2116-488B-958A-A32D4FF497F6}" destId="{080D0416-85E6-49C7-A7DE-A86376715FED}" srcOrd="24" destOrd="0" presId="urn:microsoft.com/office/officeart/2005/8/layout/default"/>
    <dgm:cxn modelId="{52AB9A27-C3FF-4461-AB93-44F77D18F3D2}" type="presParOf" srcId="{9B0D6B21-2116-488B-958A-A32D4FF497F6}" destId="{EB65D319-E393-4D68-8019-82E1A95315D1}" srcOrd="25" destOrd="0" presId="urn:microsoft.com/office/officeart/2005/8/layout/default"/>
    <dgm:cxn modelId="{65EC2EFC-C99A-40C9-A5A0-223DFE10EC8B}" type="presParOf" srcId="{9B0D6B21-2116-488B-958A-A32D4FF497F6}" destId="{68D4638A-1197-4901-8B1C-A79FAB191DF1}" srcOrd="26" destOrd="0" presId="urn:microsoft.com/office/officeart/2005/8/layout/default"/>
    <dgm:cxn modelId="{54504748-857D-4F44-9899-CB5F1CA50EAD}" type="presParOf" srcId="{9B0D6B21-2116-488B-958A-A32D4FF497F6}" destId="{28BFC97E-B089-4A83-856D-1778E109C843}" srcOrd="27" destOrd="0" presId="urn:microsoft.com/office/officeart/2005/8/layout/default"/>
    <dgm:cxn modelId="{682E447D-9F3C-48CC-BFAB-0F2BD41A1F98}" type="presParOf" srcId="{9B0D6B21-2116-488B-958A-A32D4FF497F6}" destId="{21568DE2-0EDC-4489-A268-081464685C1D}"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D2A76EB-56DC-4D24-8C82-D1DE15B9EA0D}"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47B09A9F-CCFF-48D6-9019-05CBE291DD75}">
      <dgm:prSet custT="1"/>
      <dgm:spPr/>
      <dgm:t>
        <a:bodyPr/>
        <a:lstStyle/>
        <a:p>
          <a:r>
            <a:rPr lang="en-US" sz="2000" b="1" dirty="0"/>
            <a:t>1️⃣ EXPAND PITCH TYPES</a:t>
          </a:r>
        </a:p>
      </dgm:t>
    </dgm:pt>
    <dgm:pt modelId="{E4C7CA30-DC60-430C-9F9D-6A17F799E6F5}" type="parTrans" cxnId="{8B45DA00-65A3-4A17-874F-078EF099133D}">
      <dgm:prSet/>
      <dgm:spPr/>
      <dgm:t>
        <a:bodyPr/>
        <a:lstStyle/>
        <a:p>
          <a:endParaRPr lang="en-US"/>
        </a:p>
      </dgm:t>
    </dgm:pt>
    <dgm:pt modelId="{B6F0B967-08F7-4FD2-BC03-87C3D009F7A9}" type="sibTrans" cxnId="{8B45DA00-65A3-4A17-874F-078EF099133D}">
      <dgm:prSet/>
      <dgm:spPr/>
      <dgm:t>
        <a:bodyPr/>
        <a:lstStyle/>
        <a:p>
          <a:endParaRPr lang="en-US"/>
        </a:p>
      </dgm:t>
    </dgm:pt>
    <dgm:pt modelId="{C06C5B75-13EA-4710-954A-F66E52FACA54}">
      <dgm:prSet custT="1"/>
      <dgm:spPr>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ctr" anchorCtr="0"/>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2️⃣ WORKLOAD INTEGRATION</a:t>
          </a:r>
        </a:p>
      </dgm:t>
    </dgm:pt>
    <dgm:pt modelId="{14827D26-03D9-4D89-9287-458DFB764D68}" type="parTrans" cxnId="{7C88EF49-73AB-4BB8-A37A-0F671F07BD1B}">
      <dgm:prSet/>
      <dgm:spPr/>
      <dgm:t>
        <a:bodyPr/>
        <a:lstStyle/>
        <a:p>
          <a:endParaRPr lang="en-US"/>
        </a:p>
      </dgm:t>
    </dgm:pt>
    <dgm:pt modelId="{71E77BD9-0994-4FF8-A09F-28B81C08CFAA}" type="sibTrans" cxnId="{7C88EF49-73AB-4BB8-A37A-0F671F07BD1B}">
      <dgm:prSet/>
      <dgm:spPr/>
      <dgm:t>
        <a:bodyPr/>
        <a:lstStyle/>
        <a:p>
          <a:endParaRPr lang="en-US"/>
        </a:p>
      </dgm:t>
    </dgm:pt>
    <dgm:pt modelId="{8B6CEB82-4109-44A5-A859-CBEAC53791F6}">
      <dgm:prSet custT="1"/>
      <dgm:spPr>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ctr" anchorCtr="0"/>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4️⃣ OPTIMIZE RISK FRAMEWORK</a:t>
          </a:r>
          <a:endParaRPr lang="en-US" sz="2000" b="1" kern="1200" dirty="0">
            <a:solidFill>
              <a:schemeClr val="tx1"/>
            </a:solidFill>
            <a:latin typeface="+mn-lt"/>
            <a:ea typeface="+mn-ea"/>
            <a:cs typeface="+mn-cs"/>
          </a:endParaRPr>
        </a:p>
      </dgm:t>
    </dgm:pt>
    <dgm:pt modelId="{2A1ECF6E-8F57-431A-891A-E148A74C5257}" type="parTrans" cxnId="{871AAA4C-83FF-45EF-81A2-7370F62ED609}">
      <dgm:prSet/>
      <dgm:spPr/>
      <dgm:t>
        <a:bodyPr/>
        <a:lstStyle/>
        <a:p>
          <a:endParaRPr lang="en-US"/>
        </a:p>
      </dgm:t>
    </dgm:pt>
    <dgm:pt modelId="{EFE2B04E-1783-4DDF-B6CB-A238874151F5}" type="sibTrans" cxnId="{871AAA4C-83FF-45EF-81A2-7370F62ED609}">
      <dgm:prSet/>
      <dgm:spPr/>
      <dgm:t>
        <a:bodyPr/>
        <a:lstStyle/>
        <a:p>
          <a:endParaRPr lang="en-US"/>
        </a:p>
      </dgm:t>
    </dgm:pt>
    <dgm:pt modelId="{61282098-D01C-45EA-823D-CB8ECB380DF0}">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Breaking balls, off-speed pitches; pitch-specific decline models</a:t>
          </a:r>
        </a:p>
      </dgm:t>
    </dgm:pt>
    <dgm:pt modelId="{D9C797D4-023C-4F81-9752-B67AA250FF90}" type="parTrans" cxnId="{E3F30F04-3063-4A10-BF35-7775142A8BF1}">
      <dgm:prSet/>
      <dgm:spPr/>
      <dgm:t>
        <a:bodyPr/>
        <a:lstStyle/>
        <a:p>
          <a:endParaRPr lang="en-US"/>
        </a:p>
      </dgm:t>
    </dgm:pt>
    <dgm:pt modelId="{7EE3C8A3-76AD-47B9-9B4E-837D1D083095}" type="sibTrans" cxnId="{E3F30F04-3063-4A10-BF35-7775142A8BF1}">
      <dgm:prSet/>
      <dgm:spPr/>
      <dgm:t>
        <a:bodyPr/>
        <a:lstStyle/>
        <a:p>
          <a:endParaRPr lang="en-US"/>
        </a:p>
      </dgm:t>
    </dgm:pt>
    <dgm:pt modelId="{7974FD1C-B24C-430F-AB75-A0D53FA25249}">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Pitch-specific aging curves</a:t>
          </a:r>
        </a:p>
      </dgm:t>
    </dgm:pt>
    <dgm:pt modelId="{FD4A6183-18C8-4DFD-8EE8-14A3F5A5184C}" type="parTrans" cxnId="{739B0939-0D25-4EA1-BD4B-DD5B0CB0D0DE}">
      <dgm:prSet/>
      <dgm:spPr/>
      <dgm:t>
        <a:bodyPr/>
        <a:lstStyle/>
        <a:p>
          <a:endParaRPr lang="en-US"/>
        </a:p>
      </dgm:t>
    </dgm:pt>
    <dgm:pt modelId="{06701141-24B1-4A55-B4C5-FDCF57F7D447}" type="sibTrans" cxnId="{739B0939-0D25-4EA1-BD4B-DD5B0CB0D0DE}">
      <dgm:prSet/>
      <dgm:spPr/>
      <dgm:t>
        <a:bodyPr/>
        <a:lstStyle/>
        <a:p>
          <a:endParaRPr lang="en-US"/>
        </a:p>
      </dgm:t>
    </dgm:pt>
    <dgm:pt modelId="{0320F0A9-A6FD-40DD-A367-9D78C8AE3945}">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Innings pitched, pitch counts, days rest, high-stress innings, etc.</a:t>
          </a:r>
        </a:p>
      </dgm:t>
    </dgm:pt>
    <dgm:pt modelId="{215C5824-DCF3-420C-B3B0-B17E9F054FED}" type="parTrans" cxnId="{21CCC29E-25FF-435F-A087-AE2BAC350AA8}">
      <dgm:prSet/>
      <dgm:spPr/>
      <dgm:t>
        <a:bodyPr/>
        <a:lstStyle/>
        <a:p>
          <a:endParaRPr lang="en-US"/>
        </a:p>
      </dgm:t>
    </dgm:pt>
    <dgm:pt modelId="{A6475DBE-AE21-442F-9435-D9E710D2A78D}" type="sibTrans" cxnId="{21CCC29E-25FF-435F-A087-AE2BAC350AA8}">
      <dgm:prSet/>
      <dgm:spPr/>
      <dgm:t>
        <a:bodyPr/>
        <a:lstStyle/>
        <a:p>
          <a:endParaRPr lang="en-US"/>
        </a:p>
      </dgm:t>
    </dgm:pt>
    <dgm:pt modelId="{B16761A8-82A8-4A0A-9BA2-DE8836ABB6B6}">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Biomechanical stress indicators (High-effort pitches, max effort pitch percentage, usage patterns, etc.)</a:t>
          </a:r>
        </a:p>
      </dgm:t>
    </dgm:pt>
    <dgm:pt modelId="{D2E3AB5D-2DD4-4F20-A1E7-B21BE153FE82}" type="parTrans" cxnId="{B85F60F6-45D6-4E26-BF4B-FC0762015FAD}">
      <dgm:prSet/>
      <dgm:spPr/>
      <dgm:t>
        <a:bodyPr/>
        <a:lstStyle/>
        <a:p>
          <a:endParaRPr lang="en-US"/>
        </a:p>
      </dgm:t>
    </dgm:pt>
    <dgm:pt modelId="{2B999A5E-A1A4-4497-B62F-3E80AEAB0132}" type="sibTrans" cxnId="{B85F60F6-45D6-4E26-BF4B-FC0762015FAD}">
      <dgm:prSet/>
      <dgm:spPr/>
      <dgm:t>
        <a:bodyPr/>
        <a:lstStyle/>
        <a:p>
          <a:endParaRPr lang="en-US"/>
        </a:p>
      </dgm:t>
    </dgm:pt>
    <dgm:pt modelId="{0EFA54C6-0318-4A74-8114-643E37C67D9B}">
      <dgm:prSet custT="1"/>
      <dgm:spPr>
        <a:solidFill>
          <a:schemeClr val="accent2">
            <a:lumMod val="20000"/>
            <a:lumOff val="80000"/>
          </a:schemeClr>
        </a:solidFill>
      </dgm:spPr>
      <dgm:t>
        <a:bodyPr/>
        <a:lstStyle/>
        <a:p>
          <a:r>
            <a:rPr lang="en-US" sz="1600" b="1" dirty="0">
              <a:solidFill>
                <a:srgbClr val="0070C0"/>
              </a:solidFill>
              <a:latin typeface="Calibri" panose="020F0502020204030204"/>
              <a:ea typeface="+mn-ea"/>
              <a:cs typeface="+mn-cs"/>
            </a:rPr>
            <a:t>Elbow, shoulder, back injuries, etc.</a:t>
          </a:r>
          <a:endParaRPr lang="en-US" sz="1600" b="1" dirty="0">
            <a:solidFill>
              <a:srgbClr val="0070C0"/>
            </a:solidFill>
          </a:endParaRPr>
        </a:p>
      </dgm:t>
    </dgm:pt>
    <dgm:pt modelId="{09A0ABED-F1DF-47BC-8C8F-C41E4E7F843C}" type="parTrans" cxnId="{02D7BF7B-E3E4-40E0-A355-FC6404F9E8B8}">
      <dgm:prSet/>
      <dgm:spPr/>
      <dgm:t>
        <a:bodyPr/>
        <a:lstStyle/>
        <a:p>
          <a:endParaRPr lang="en-US"/>
        </a:p>
      </dgm:t>
    </dgm:pt>
    <dgm:pt modelId="{C12E13C0-94EB-48FE-B06C-C79D1807861E}" type="sibTrans" cxnId="{02D7BF7B-E3E4-40E0-A355-FC6404F9E8B8}">
      <dgm:prSet/>
      <dgm:spPr/>
      <dgm:t>
        <a:bodyPr/>
        <a:lstStyle/>
        <a:p>
          <a:endParaRPr lang="en-US"/>
        </a:p>
      </dgm:t>
    </dgm:pt>
    <dgm:pt modelId="{1B8566CE-EDC3-4CC0-A295-FC1177FC7B3C}">
      <dgm:prSet custT="1"/>
      <dgm:spPr>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ctr" anchorCtr="0"/>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3️⃣ INJURY PREDICTION BEYOND RISK SCORES</a:t>
          </a:r>
          <a:endParaRPr lang="en-US" sz="2000" b="1" kern="1200" dirty="0">
            <a:solidFill>
              <a:schemeClr val="tx1"/>
            </a:solidFill>
            <a:latin typeface="+mn-lt"/>
            <a:ea typeface="+mn-ea"/>
            <a:cs typeface="+mn-cs"/>
          </a:endParaRPr>
        </a:p>
      </dgm:t>
    </dgm:pt>
    <dgm:pt modelId="{E299E282-192A-4BA2-9EC5-0A6CF38818FB}" type="sibTrans" cxnId="{B9D937D9-D31D-43AA-8F58-74B06C36887E}">
      <dgm:prSet/>
      <dgm:spPr/>
      <dgm:t>
        <a:bodyPr/>
        <a:lstStyle/>
        <a:p>
          <a:endParaRPr lang="en-US"/>
        </a:p>
      </dgm:t>
    </dgm:pt>
    <dgm:pt modelId="{190B0239-CF27-4CF5-8489-6681CB1C7FC6}" type="parTrans" cxnId="{B9D937D9-D31D-43AA-8F58-74B06C36887E}">
      <dgm:prSet/>
      <dgm:spPr/>
      <dgm:t>
        <a:bodyPr/>
        <a:lstStyle/>
        <a:p>
          <a:endParaRPr lang="en-US"/>
        </a:p>
      </dgm:t>
    </dgm:pt>
    <dgm:pt modelId="{B50DA109-97E3-442A-8BD8-EC84D50C996F}">
      <dgm:prSet custT="1"/>
      <dgm:spPr>
        <a:solidFill>
          <a:schemeClr val="accent2">
            <a:lumMod val="20000"/>
            <a:lumOff val="80000"/>
          </a:schemeClr>
        </a:solidFill>
      </dgm:spPr>
      <dgm:t>
        <a:bodyPr/>
        <a:lstStyle/>
        <a:p>
          <a:r>
            <a:rPr lang="en-US" sz="1600" b="1" dirty="0">
              <a:solidFill>
                <a:srgbClr val="0070C0"/>
              </a:solidFill>
            </a:rPr>
            <a:t>Biomechanical risk factors (</a:t>
          </a:r>
          <a:r>
            <a:rPr lang="en-US" sz="1600" b="1" dirty="0">
              <a:solidFill>
                <a:srgbClr val="0070C0"/>
              </a:solidFill>
              <a:latin typeface="Calibri" panose="020F0502020204030204"/>
              <a:ea typeface="+mn-ea"/>
              <a:cs typeface="+mn-cs"/>
            </a:rPr>
            <a:t>Arm slot, release point variance, shoulder/elbow torque estimates, etc.)</a:t>
          </a:r>
          <a:endParaRPr lang="en-US" sz="1600" b="1" dirty="0">
            <a:solidFill>
              <a:srgbClr val="0070C0"/>
            </a:solidFill>
          </a:endParaRPr>
        </a:p>
      </dgm:t>
    </dgm:pt>
    <dgm:pt modelId="{84DEB14B-B0E9-412F-8A5A-36077C01E63E}" type="parTrans" cxnId="{A736D042-D890-4C58-A4DA-95B1DE356F63}">
      <dgm:prSet/>
      <dgm:spPr/>
      <dgm:t>
        <a:bodyPr/>
        <a:lstStyle/>
        <a:p>
          <a:endParaRPr lang="en-US"/>
        </a:p>
      </dgm:t>
    </dgm:pt>
    <dgm:pt modelId="{483F4BFA-16DE-4882-A07A-095906BD0B9F}" type="sibTrans" cxnId="{A736D042-D890-4C58-A4DA-95B1DE356F63}">
      <dgm:prSet/>
      <dgm:spPr/>
      <dgm:t>
        <a:bodyPr/>
        <a:lstStyle/>
        <a:p>
          <a:endParaRPr lang="en-US"/>
        </a:p>
      </dgm:t>
    </dgm:pt>
    <dgm:pt modelId="{CEDF30FE-B51E-43BE-BA8C-2E136C319E49}">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Data-driven weight learning</a:t>
          </a:r>
        </a:p>
      </dgm:t>
    </dgm:pt>
    <dgm:pt modelId="{8B67F893-677C-4324-90CB-79542DA80C7C}" type="parTrans" cxnId="{38B86070-FCD5-4598-A539-185C1A46164F}">
      <dgm:prSet/>
      <dgm:spPr/>
      <dgm:t>
        <a:bodyPr/>
        <a:lstStyle/>
        <a:p>
          <a:endParaRPr lang="en-US"/>
        </a:p>
      </dgm:t>
    </dgm:pt>
    <dgm:pt modelId="{380707B0-A8A8-46F9-A324-A93176F661F8}" type="sibTrans" cxnId="{38B86070-FCD5-4598-A539-185C1A46164F}">
      <dgm:prSet/>
      <dgm:spPr/>
      <dgm:t>
        <a:bodyPr/>
        <a:lstStyle/>
        <a:p>
          <a:endParaRPr lang="en-US"/>
        </a:p>
      </dgm:t>
    </dgm:pt>
    <dgm:pt modelId="{D1EF2F29-2F76-4004-8F28-DE229B2EAF9A}">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Machine learning ensemble methods</a:t>
          </a:r>
        </a:p>
      </dgm:t>
    </dgm:pt>
    <dgm:pt modelId="{7883F5B2-F728-4B99-95AA-CA25542D8CD3}" type="parTrans" cxnId="{9D1F8B22-B29E-4524-B805-0BFA89C35722}">
      <dgm:prSet/>
      <dgm:spPr/>
      <dgm:t>
        <a:bodyPr/>
        <a:lstStyle/>
        <a:p>
          <a:endParaRPr lang="en-US"/>
        </a:p>
      </dgm:t>
    </dgm:pt>
    <dgm:pt modelId="{EB6A1D9D-0747-4C15-8CC1-78074BE65E5C}" type="sibTrans" cxnId="{9D1F8B22-B29E-4524-B805-0BFA89C35722}">
      <dgm:prSet/>
      <dgm:spPr/>
      <dgm:t>
        <a:bodyPr/>
        <a:lstStyle/>
        <a:p>
          <a:endParaRPr lang="en-US"/>
        </a:p>
      </dgm:t>
    </dgm:pt>
    <dgm:pt modelId="{697E3A2E-8B20-4AF5-8C14-772F2C29A312}" type="pres">
      <dgm:prSet presAssocID="{BD2A76EB-56DC-4D24-8C82-D1DE15B9EA0D}" presName="linear" presStyleCnt="0">
        <dgm:presLayoutVars>
          <dgm:animLvl val="lvl"/>
          <dgm:resizeHandles val="exact"/>
        </dgm:presLayoutVars>
      </dgm:prSet>
      <dgm:spPr/>
    </dgm:pt>
    <dgm:pt modelId="{9D7DD9EA-2BB0-4953-A88A-B91FDAB428B2}" type="pres">
      <dgm:prSet presAssocID="{47B09A9F-CCFF-48D6-9019-05CBE291DD75}" presName="parentText" presStyleLbl="node1" presStyleIdx="0" presStyleCnt="4" custScaleY="45118">
        <dgm:presLayoutVars>
          <dgm:chMax val="0"/>
          <dgm:bulletEnabled val="1"/>
        </dgm:presLayoutVars>
      </dgm:prSet>
      <dgm:spPr/>
    </dgm:pt>
    <dgm:pt modelId="{0190BE35-8D03-4D04-909E-79485C57C999}" type="pres">
      <dgm:prSet presAssocID="{47B09A9F-CCFF-48D6-9019-05CBE291DD75}" presName="childText" presStyleLbl="revTx" presStyleIdx="0" presStyleCnt="4">
        <dgm:presLayoutVars>
          <dgm:bulletEnabled val="1"/>
        </dgm:presLayoutVars>
      </dgm:prSet>
      <dgm:spPr/>
    </dgm:pt>
    <dgm:pt modelId="{55447B02-CB0F-4F91-96DA-679807DF772A}" type="pres">
      <dgm:prSet presAssocID="{C06C5B75-13EA-4710-954A-F66E52FACA54}" presName="parentText" presStyleLbl="node1" presStyleIdx="1" presStyleCnt="4" custScaleY="55722">
        <dgm:presLayoutVars>
          <dgm:chMax val="0"/>
          <dgm:bulletEnabled val="1"/>
        </dgm:presLayoutVars>
      </dgm:prSet>
      <dgm:spPr>
        <a:xfrm>
          <a:off x="0" y="1494903"/>
          <a:ext cx="5182791" cy="314803"/>
        </a:xfrm>
        <a:prstGeom prst="roundRect">
          <a:avLst/>
        </a:prstGeom>
      </dgm:spPr>
    </dgm:pt>
    <dgm:pt modelId="{35180259-DCE6-452E-B709-B1278E42ACD1}" type="pres">
      <dgm:prSet presAssocID="{C06C5B75-13EA-4710-954A-F66E52FACA54}" presName="childText" presStyleLbl="revTx" presStyleIdx="1" presStyleCnt="4">
        <dgm:presLayoutVars>
          <dgm:bulletEnabled val="1"/>
        </dgm:presLayoutVars>
      </dgm:prSet>
      <dgm:spPr/>
    </dgm:pt>
    <dgm:pt modelId="{22B1860D-D5B5-4DFA-81CD-8D1B7E8FE707}" type="pres">
      <dgm:prSet presAssocID="{1B8566CE-EDC3-4CC0-A295-FC1177FC7B3C}" presName="parentText" presStyleLbl="node1" presStyleIdx="2" presStyleCnt="4" custScaleY="66225">
        <dgm:presLayoutVars>
          <dgm:chMax val="0"/>
          <dgm:bulletEnabled val="1"/>
        </dgm:presLayoutVars>
      </dgm:prSet>
      <dgm:spPr>
        <a:xfrm>
          <a:off x="0" y="3149940"/>
          <a:ext cx="14434373" cy="393120"/>
        </a:xfrm>
        <a:prstGeom prst="roundRect">
          <a:avLst/>
        </a:prstGeom>
      </dgm:spPr>
    </dgm:pt>
    <dgm:pt modelId="{872A6A3B-84C8-4D60-A1DB-3CEE7C2DBED6}" type="pres">
      <dgm:prSet presAssocID="{1B8566CE-EDC3-4CC0-A295-FC1177FC7B3C}" presName="childText" presStyleLbl="revTx" presStyleIdx="2" presStyleCnt="4">
        <dgm:presLayoutVars>
          <dgm:bulletEnabled val="1"/>
        </dgm:presLayoutVars>
      </dgm:prSet>
      <dgm:spPr/>
    </dgm:pt>
    <dgm:pt modelId="{9C2EEFE1-2F5B-40D8-A4D4-CAB7E6A087EA}" type="pres">
      <dgm:prSet presAssocID="{8B6CEB82-4109-44A5-A859-CBEAC53791F6}" presName="parentText" presStyleLbl="node1" presStyleIdx="3" presStyleCnt="4" custScaleY="58106">
        <dgm:presLayoutVars>
          <dgm:chMax val="0"/>
          <dgm:bulletEnabled val="1"/>
        </dgm:presLayoutVars>
      </dgm:prSet>
      <dgm:spPr>
        <a:xfrm>
          <a:off x="0" y="4791258"/>
          <a:ext cx="14434373" cy="692640"/>
        </a:xfrm>
        <a:prstGeom prst="roundRect">
          <a:avLst/>
        </a:prstGeom>
      </dgm:spPr>
    </dgm:pt>
    <dgm:pt modelId="{EA126BD9-FD9E-4282-A65B-F1D0D4EA8F32}" type="pres">
      <dgm:prSet presAssocID="{8B6CEB82-4109-44A5-A859-CBEAC53791F6}" presName="childText" presStyleLbl="revTx" presStyleIdx="3" presStyleCnt="4" custLinFactNeighborX="-534" custLinFactNeighborY="156">
        <dgm:presLayoutVars>
          <dgm:bulletEnabled val="1"/>
        </dgm:presLayoutVars>
      </dgm:prSet>
      <dgm:spPr/>
    </dgm:pt>
  </dgm:ptLst>
  <dgm:cxnLst>
    <dgm:cxn modelId="{8B45DA00-65A3-4A17-874F-078EF099133D}" srcId="{BD2A76EB-56DC-4D24-8C82-D1DE15B9EA0D}" destId="{47B09A9F-CCFF-48D6-9019-05CBE291DD75}" srcOrd="0" destOrd="0" parTransId="{E4C7CA30-DC60-430C-9F9D-6A17F799E6F5}" sibTransId="{B6F0B967-08F7-4FD2-BC03-87C3D009F7A9}"/>
    <dgm:cxn modelId="{E3F30F04-3063-4A10-BF35-7775142A8BF1}" srcId="{47B09A9F-CCFF-48D6-9019-05CBE291DD75}" destId="{61282098-D01C-45EA-823D-CB8ECB380DF0}" srcOrd="0" destOrd="0" parTransId="{D9C797D4-023C-4F81-9752-B67AA250FF90}" sibTransId="{7EE3C8A3-76AD-47B9-9B4E-837D1D083095}"/>
    <dgm:cxn modelId="{1497100D-8447-4D45-9EB4-621A749D337C}" type="presOf" srcId="{7974FD1C-B24C-430F-AB75-A0D53FA25249}" destId="{0190BE35-8D03-4D04-909E-79485C57C999}" srcOrd="0" destOrd="1" presId="urn:microsoft.com/office/officeart/2005/8/layout/vList2"/>
    <dgm:cxn modelId="{F3AAEE12-7E84-4C9C-A08B-0D1464FEC17E}" type="presOf" srcId="{C06C5B75-13EA-4710-954A-F66E52FACA54}" destId="{55447B02-CB0F-4F91-96DA-679807DF772A}" srcOrd="0" destOrd="0" presId="urn:microsoft.com/office/officeart/2005/8/layout/vList2"/>
    <dgm:cxn modelId="{7E1B841C-D00E-41A6-B60D-ACB9A0330CEF}" type="presOf" srcId="{8B6CEB82-4109-44A5-A859-CBEAC53791F6}" destId="{9C2EEFE1-2F5B-40D8-A4D4-CAB7E6A087EA}" srcOrd="0" destOrd="0" presId="urn:microsoft.com/office/officeart/2005/8/layout/vList2"/>
    <dgm:cxn modelId="{9D1F8B22-B29E-4524-B805-0BFA89C35722}" srcId="{8B6CEB82-4109-44A5-A859-CBEAC53791F6}" destId="{D1EF2F29-2F76-4004-8F28-DE229B2EAF9A}" srcOrd="1" destOrd="0" parTransId="{7883F5B2-F728-4B99-95AA-CA25542D8CD3}" sibTransId="{EB6A1D9D-0747-4C15-8CC1-78074BE65E5C}"/>
    <dgm:cxn modelId="{739B0939-0D25-4EA1-BD4B-DD5B0CB0D0DE}" srcId="{47B09A9F-CCFF-48D6-9019-05CBE291DD75}" destId="{7974FD1C-B24C-430F-AB75-A0D53FA25249}" srcOrd="1" destOrd="0" parTransId="{FD4A6183-18C8-4DFD-8EE8-14A3F5A5184C}" sibTransId="{06701141-24B1-4A55-B4C5-FDCF57F7D447}"/>
    <dgm:cxn modelId="{40B6305B-B6E0-470A-96E3-4FB5B6ED6173}" type="presOf" srcId="{1B8566CE-EDC3-4CC0-A295-FC1177FC7B3C}" destId="{22B1860D-D5B5-4DFA-81CD-8D1B7E8FE707}" srcOrd="0" destOrd="0" presId="urn:microsoft.com/office/officeart/2005/8/layout/vList2"/>
    <dgm:cxn modelId="{A736D042-D890-4C58-A4DA-95B1DE356F63}" srcId="{1B8566CE-EDC3-4CC0-A295-FC1177FC7B3C}" destId="{B50DA109-97E3-442A-8BD8-EC84D50C996F}" srcOrd="1" destOrd="0" parTransId="{84DEB14B-B0E9-412F-8A5A-36077C01E63E}" sibTransId="{483F4BFA-16DE-4882-A07A-095906BD0B9F}"/>
    <dgm:cxn modelId="{513BBD49-9CB6-4E7E-B640-C17CFC3B853B}" type="presOf" srcId="{0320F0A9-A6FD-40DD-A367-9D78C8AE3945}" destId="{35180259-DCE6-452E-B709-B1278E42ACD1}" srcOrd="0" destOrd="0" presId="urn:microsoft.com/office/officeart/2005/8/layout/vList2"/>
    <dgm:cxn modelId="{7C88EF49-73AB-4BB8-A37A-0F671F07BD1B}" srcId="{BD2A76EB-56DC-4D24-8C82-D1DE15B9EA0D}" destId="{C06C5B75-13EA-4710-954A-F66E52FACA54}" srcOrd="1" destOrd="0" parTransId="{14827D26-03D9-4D89-9287-458DFB764D68}" sibTransId="{71E77BD9-0994-4FF8-A09F-28B81C08CFAA}"/>
    <dgm:cxn modelId="{871AAA4C-83FF-45EF-81A2-7370F62ED609}" srcId="{BD2A76EB-56DC-4D24-8C82-D1DE15B9EA0D}" destId="{8B6CEB82-4109-44A5-A859-CBEAC53791F6}" srcOrd="3" destOrd="0" parTransId="{2A1ECF6E-8F57-431A-891A-E148A74C5257}" sibTransId="{EFE2B04E-1783-4DDF-B6CB-A238874151F5}"/>
    <dgm:cxn modelId="{38B86070-FCD5-4598-A539-185C1A46164F}" srcId="{8B6CEB82-4109-44A5-A859-CBEAC53791F6}" destId="{CEDF30FE-B51E-43BE-BA8C-2E136C319E49}" srcOrd="0" destOrd="0" parTransId="{8B67F893-677C-4324-90CB-79542DA80C7C}" sibTransId="{380707B0-A8A8-46F9-A324-A93176F661F8}"/>
    <dgm:cxn modelId="{15F3C950-81AE-42D6-8F5A-C46E42103B26}" type="presOf" srcId="{BD2A76EB-56DC-4D24-8C82-D1DE15B9EA0D}" destId="{697E3A2E-8B20-4AF5-8C14-772F2C29A312}" srcOrd="0" destOrd="0" presId="urn:microsoft.com/office/officeart/2005/8/layout/vList2"/>
    <dgm:cxn modelId="{02D7BF7B-E3E4-40E0-A355-FC6404F9E8B8}" srcId="{1B8566CE-EDC3-4CC0-A295-FC1177FC7B3C}" destId="{0EFA54C6-0318-4A74-8114-643E37C67D9B}" srcOrd="0" destOrd="0" parTransId="{09A0ABED-F1DF-47BC-8C8F-C41E4E7F843C}" sibTransId="{C12E13C0-94EB-48FE-B06C-C79D1807861E}"/>
    <dgm:cxn modelId="{3919887C-78E7-4BEB-B32C-77FA67C94A51}" type="presOf" srcId="{0EFA54C6-0318-4A74-8114-643E37C67D9B}" destId="{872A6A3B-84C8-4D60-A1DB-3CEE7C2DBED6}" srcOrd="0" destOrd="0" presId="urn:microsoft.com/office/officeart/2005/8/layout/vList2"/>
    <dgm:cxn modelId="{E5ED5894-ADC8-4BB2-A583-F237E4A4BBB8}" type="presOf" srcId="{D1EF2F29-2F76-4004-8F28-DE229B2EAF9A}" destId="{EA126BD9-FD9E-4282-A65B-F1D0D4EA8F32}" srcOrd="0" destOrd="1" presId="urn:microsoft.com/office/officeart/2005/8/layout/vList2"/>
    <dgm:cxn modelId="{2FE1C398-3F6A-4A30-877F-128555EE27B2}" type="presOf" srcId="{B50DA109-97E3-442A-8BD8-EC84D50C996F}" destId="{872A6A3B-84C8-4D60-A1DB-3CEE7C2DBED6}" srcOrd="0" destOrd="1" presId="urn:microsoft.com/office/officeart/2005/8/layout/vList2"/>
    <dgm:cxn modelId="{21CCC29E-25FF-435F-A087-AE2BAC350AA8}" srcId="{C06C5B75-13EA-4710-954A-F66E52FACA54}" destId="{0320F0A9-A6FD-40DD-A367-9D78C8AE3945}" srcOrd="0" destOrd="0" parTransId="{215C5824-DCF3-420C-B3B0-B17E9F054FED}" sibTransId="{A6475DBE-AE21-442F-9435-D9E710D2A78D}"/>
    <dgm:cxn modelId="{005933A1-A5EA-4B79-9533-88B402B8FD5C}" type="presOf" srcId="{B16761A8-82A8-4A0A-9BA2-DE8836ABB6B6}" destId="{35180259-DCE6-452E-B709-B1278E42ACD1}" srcOrd="0" destOrd="1" presId="urn:microsoft.com/office/officeart/2005/8/layout/vList2"/>
    <dgm:cxn modelId="{7AFF84D0-1E3C-4CE7-BC37-EFF248534EE0}" type="presOf" srcId="{CEDF30FE-B51E-43BE-BA8C-2E136C319E49}" destId="{EA126BD9-FD9E-4282-A65B-F1D0D4EA8F32}" srcOrd="0" destOrd="0" presId="urn:microsoft.com/office/officeart/2005/8/layout/vList2"/>
    <dgm:cxn modelId="{DABEAFD5-8F43-43EE-AE2F-6252A65BD88D}" type="presOf" srcId="{61282098-D01C-45EA-823D-CB8ECB380DF0}" destId="{0190BE35-8D03-4D04-909E-79485C57C999}" srcOrd="0" destOrd="0" presId="urn:microsoft.com/office/officeart/2005/8/layout/vList2"/>
    <dgm:cxn modelId="{B9D937D9-D31D-43AA-8F58-74B06C36887E}" srcId="{BD2A76EB-56DC-4D24-8C82-D1DE15B9EA0D}" destId="{1B8566CE-EDC3-4CC0-A295-FC1177FC7B3C}" srcOrd="2" destOrd="0" parTransId="{190B0239-CF27-4CF5-8489-6681CB1C7FC6}" sibTransId="{E299E282-192A-4BA2-9EC5-0A6CF38818FB}"/>
    <dgm:cxn modelId="{B85F60F6-45D6-4E26-BF4B-FC0762015FAD}" srcId="{C06C5B75-13EA-4710-954A-F66E52FACA54}" destId="{B16761A8-82A8-4A0A-9BA2-DE8836ABB6B6}" srcOrd="1" destOrd="0" parTransId="{D2E3AB5D-2DD4-4F20-A1E7-B21BE153FE82}" sibTransId="{2B999A5E-A1A4-4497-B62F-3E80AEAB0132}"/>
    <dgm:cxn modelId="{4C7D0FFB-98C3-46CB-B92B-D70A8EA21A59}" type="presOf" srcId="{47B09A9F-CCFF-48D6-9019-05CBE291DD75}" destId="{9D7DD9EA-2BB0-4953-A88A-B91FDAB428B2}" srcOrd="0" destOrd="0" presId="urn:microsoft.com/office/officeart/2005/8/layout/vList2"/>
    <dgm:cxn modelId="{21025B0F-B4D5-448E-A9D2-298ADB41B1D9}" type="presParOf" srcId="{697E3A2E-8B20-4AF5-8C14-772F2C29A312}" destId="{9D7DD9EA-2BB0-4953-A88A-B91FDAB428B2}" srcOrd="0" destOrd="0" presId="urn:microsoft.com/office/officeart/2005/8/layout/vList2"/>
    <dgm:cxn modelId="{46B28875-BA2F-40FE-BEBC-3A6F0049500B}" type="presParOf" srcId="{697E3A2E-8B20-4AF5-8C14-772F2C29A312}" destId="{0190BE35-8D03-4D04-909E-79485C57C999}" srcOrd="1" destOrd="0" presId="urn:microsoft.com/office/officeart/2005/8/layout/vList2"/>
    <dgm:cxn modelId="{F979A3FD-A998-4C76-83E8-C738213AB2FD}" type="presParOf" srcId="{697E3A2E-8B20-4AF5-8C14-772F2C29A312}" destId="{55447B02-CB0F-4F91-96DA-679807DF772A}" srcOrd="2" destOrd="0" presId="urn:microsoft.com/office/officeart/2005/8/layout/vList2"/>
    <dgm:cxn modelId="{9DA437A8-6C16-493A-B80E-29F75B219D54}" type="presParOf" srcId="{697E3A2E-8B20-4AF5-8C14-772F2C29A312}" destId="{35180259-DCE6-452E-B709-B1278E42ACD1}" srcOrd="3" destOrd="0" presId="urn:microsoft.com/office/officeart/2005/8/layout/vList2"/>
    <dgm:cxn modelId="{DB9C3A6A-9B22-42B2-B9AD-08A5F49F50E6}" type="presParOf" srcId="{697E3A2E-8B20-4AF5-8C14-772F2C29A312}" destId="{22B1860D-D5B5-4DFA-81CD-8D1B7E8FE707}" srcOrd="4" destOrd="0" presId="urn:microsoft.com/office/officeart/2005/8/layout/vList2"/>
    <dgm:cxn modelId="{EFB7ADBA-15E8-4F58-905C-BD470E0431BB}" type="presParOf" srcId="{697E3A2E-8B20-4AF5-8C14-772F2C29A312}" destId="{872A6A3B-84C8-4D60-A1DB-3CEE7C2DBED6}" srcOrd="5" destOrd="0" presId="urn:microsoft.com/office/officeart/2005/8/layout/vList2"/>
    <dgm:cxn modelId="{3693F03F-118B-43D3-B351-4A92449D478E}" type="presParOf" srcId="{697E3A2E-8B20-4AF5-8C14-772F2C29A312}" destId="{9C2EEFE1-2F5B-40D8-A4D4-CAB7E6A087EA}" srcOrd="6" destOrd="0" presId="urn:microsoft.com/office/officeart/2005/8/layout/vList2"/>
    <dgm:cxn modelId="{31B8E7D9-4712-4804-A9D9-C2F320F9070C}" type="presParOf" srcId="{697E3A2E-8B20-4AF5-8C14-772F2C29A312}" destId="{EA126BD9-FD9E-4282-A65B-F1D0D4EA8F32}"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FF5F822-04CE-44EF-9B37-CCCD3F6F81CE}"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0AD04FD-6F01-4531-9879-34AA6B90D4E5}">
      <dgm:prSet custT="1"/>
      <dgm:spPr/>
      <dgm:t>
        <a:bodyPr/>
        <a:lstStyle/>
        <a:p>
          <a:r>
            <a:rPr lang="en-US" sz="1600" dirty="0"/>
            <a:t>UNIFIED AGING-INJURY FRAMEWORK</a:t>
          </a:r>
        </a:p>
      </dgm:t>
    </dgm:pt>
    <dgm:pt modelId="{68B7B49A-649E-4666-9E80-9508B5AF7B9B}" type="parTrans" cxnId="{D3E67C31-574C-4293-8576-D15D66A7180C}">
      <dgm:prSet/>
      <dgm:spPr/>
      <dgm:t>
        <a:bodyPr/>
        <a:lstStyle/>
        <a:p>
          <a:endParaRPr lang="en-US"/>
        </a:p>
      </dgm:t>
    </dgm:pt>
    <dgm:pt modelId="{20443F60-9B7D-4404-8670-F6081A189785}" type="sibTrans" cxnId="{D3E67C31-574C-4293-8576-D15D66A7180C}">
      <dgm:prSet/>
      <dgm:spPr/>
      <dgm:t>
        <a:bodyPr/>
        <a:lstStyle/>
        <a:p>
          <a:endParaRPr lang="en-US"/>
        </a:p>
      </dgm:t>
    </dgm:pt>
    <dgm:pt modelId="{33077492-EEA7-4DE4-B74A-7779192DC069}">
      <dgm:prSet custT="1"/>
      <dgm:spPr/>
      <dgm:t>
        <a:bodyPr/>
        <a:lstStyle/>
        <a:p>
          <a:r>
            <a:rPr lang="en-US" sz="1600" dirty="0"/>
            <a:t>INDIVIDUAL CHANGEPOINT DETECTION</a:t>
          </a:r>
        </a:p>
      </dgm:t>
    </dgm:pt>
    <dgm:pt modelId="{4B73C394-B156-4608-892A-FC3742409DC3}" type="parTrans" cxnId="{9BD373CC-C04B-408E-B20B-7D010B9D409A}">
      <dgm:prSet/>
      <dgm:spPr/>
      <dgm:t>
        <a:bodyPr/>
        <a:lstStyle/>
        <a:p>
          <a:endParaRPr lang="en-US"/>
        </a:p>
      </dgm:t>
    </dgm:pt>
    <dgm:pt modelId="{CFCFC085-E7F5-4ADE-B13E-D7BFEC395A92}" type="sibTrans" cxnId="{9BD373CC-C04B-408E-B20B-7D010B9D409A}">
      <dgm:prSet/>
      <dgm:spPr/>
      <dgm:t>
        <a:bodyPr/>
        <a:lstStyle/>
        <a:p>
          <a:endParaRPr lang="en-US"/>
        </a:p>
      </dgm:t>
    </dgm:pt>
    <dgm:pt modelId="{719B6719-67D5-424C-8C61-9F3BA11FCFBE}">
      <dgm:prSet custT="1"/>
      <dgm:spPr/>
      <dgm:t>
        <a:bodyPr/>
        <a:lstStyle/>
        <a:p>
          <a:r>
            <a:rPr lang="en-US" sz="1600" dirty="0"/>
            <a:t>ACTIONABLE RISK ASSESSMENT</a:t>
          </a:r>
        </a:p>
      </dgm:t>
    </dgm:pt>
    <dgm:pt modelId="{70744D2D-638C-4E0B-8D22-EEAB3A3EE4E4}" type="parTrans" cxnId="{01572203-8577-4DD8-ACBD-82E4E4113141}">
      <dgm:prSet/>
      <dgm:spPr/>
      <dgm:t>
        <a:bodyPr/>
        <a:lstStyle/>
        <a:p>
          <a:endParaRPr lang="en-US"/>
        </a:p>
      </dgm:t>
    </dgm:pt>
    <dgm:pt modelId="{3FFCFED7-374D-4CCD-8260-BD2CBA19093F}" type="sibTrans" cxnId="{01572203-8577-4DD8-ACBD-82E4E4113141}">
      <dgm:prSet/>
      <dgm:spPr/>
      <dgm:t>
        <a:bodyPr/>
        <a:lstStyle/>
        <a:p>
          <a:endParaRPr lang="en-US"/>
        </a:p>
      </dgm:t>
    </dgm:pt>
    <dgm:pt modelId="{9644A544-2C33-4BE3-B935-320CA86D12B6}">
      <dgm:prSet custT="1"/>
      <dgm:spPr/>
      <dgm:t>
        <a:bodyPr/>
        <a:lstStyle/>
        <a:p>
          <a:r>
            <a:rPr lang="en-US" sz="1600" dirty="0"/>
            <a:t>COLLABORATION:</a:t>
          </a:r>
        </a:p>
      </dgm:t>
    </dgm:pt>
    <dgm:pt modelId="{9CCEC4C9-C2F7-4AFA-B9E8-AE960AFEB330}" type="parTrans" cxnId="{250EEE55-6A8A-4496-89FD-DE50A0534924}">
      <dgm:prSet/>
      <dgm:spPr/>
      <dgm:t>
        <a:bodyPr/>
        <a:lstStyle/>
        <a:p>
          <a:endParaRPr lang="en-US"/>
        </a:p>
      </dgm:t>
    </dgm:pt>
    <dgm:pt modelId="{DD963352-28D5-422B-8620-151E06C1C19B}" type="sibTrans" cxnId="{250EEE55-6A8A-4496-89FD-DE50A0534924}">
      <dgm:prSet/>
      <dgm:spPr/>
      <dgm:t>
        <a:bodyPr/>
        <a:lstStyle/>
        <a:p>
          <a:endParaRPr lang="en-US"/>
        </a:p>
      </dgm:t>
    </dgm:pt>
    <dgm:pt modelId="{A99BCB41-0322-4ABE-A07A-68D3DF0DC351}">
      <dgm:prSet/>
      <dgm:spPr/>
      <dgm:t>
        <a:bodyPr/>
        <a:lstStyle/>
        <a:p>
          <a:r>
            <a:rPr lang="en-US" b="1" dirty="0"/>
            <a:t>Prior Approach: Aging curves and injury research existed in silos</a:t>
          </a:r>
        </a:p>
      </dgm:t>
    </dgm:pt>
    <dgm:pt modelId="{970AB412-F53D-4D29-82E9-E27E3754337A}" type="parTrans" cxnId="{694F53BB-71E2-492E-BB62-9144C166AD6E}">
      <dgm:prSet/>
      <dgm:spPr/>
      <dgm:t>
        <a:bodyPr/>
        <a:lstStyle/>
        <a:p>
          <a:endParaRPr lang="en-US"/>
        </a:p>
      </dgm:t>
    </dgm:pt>
    <dgm:pt modelId="{3EE0F2AB-31CB-41DA-A440-DCAB809B1F92}" type="sibTrans" cxnId="{694F53BB-71E2-492E-BB62-9144C166AD6E}">
      <dgm:prSet/>
      <dgm:spPr/>
      <dgm:t>
        <a:bodyPr/>
        <a:lstStyle/>
        <a:p>
          <a:endParaRPr lang="en-US"/>
        </a:p>
      </dgm:t>
    </dgm:pt>
    <dgm:pt modelId="{265113AD-D05A-4E27-837F-D9E6EAAC8329}">
      <dgm:prSet/>
      <dgm:spPr/>
      <dgm:t>
        <a:bodyPr/>
        <a:lstStyle/>
        <a:p>
          <a:r>
            <a:rPr lang="en-US" b="1" dirty="0"/>
            <a:t>Contribution: Created a framework to model </a:t>
          </a:r>
          <a:r>
            <a:rPr lang="en-US" b="1" i="1" dirty="0"/>
            <a:t>both</a:t>
          </a:r>
          <a:r>
            <a:rPr lang="en-US" b="1" dirty="0"/>
            <a:t> simultaneously</a:t>
          </a:r>
        </a:p>
      </dgm:t>
    </dgm:pt>
    <dgm:pt modelId="{E1AACAD5-ECCC-42AC-8129-DD3EE4D62FD2}" type="parTrans" cxnId="{72769610-F147-419B-8353-3975D48DBE82}">
      <dgm:prSet/>
      <dgm:spPr/>
      <dgm:t>
        <a:bodyPr/>
        <a:lstStyle/>
        <a:p>
          <a:endParaRPr lang="en-US"/>
        </a:p>
      </dgm:t>
    </dgm:pt>
    <dgm:pt modelId="{881668DF-1F36-4738-AE98-0ACF868739CC}" type="sibTrans" cxnId="{72769610-F147-419B-8353-3975D48DBE82}">
      <dgm:prSet/>
      <dgm:spPr/>
      <dgm:t>
        <a:bodyPr/>
        <a:lstStyle/>
        <a:p>
          <a:endParaRPr lang="en-US"/>
        </a:p>
      </dgm:t>
    </dgm:pt>
    <dgm:pt modelId="{43F60BA3-6A91-4797-B8B3-9A9FBB7C3E05}">
      <dgm:prSet/>
      <dgm:spPr/>
      <dgm:t>
        <a:bodyPr/>
        <a:lstStyle/>
        <a:p>
          <a:r>
            <a:rPr lang="en-US" b="1" dirty="0"/>
            <a:t>Bayesian hierarchal structure separates injury from aging effects</a:t>
          </a:r>
        </a:p>
      </dgm:t>
    </dgm:pt>
    <dgm:pt modelId="{27ADEC87-56AC-4B01-A155-99CC00ADE7EE}" type="parTrans" cxnId="{D64D8814-18E9-4A46-83FA-F9B2ED9A6854}">
      <dgm:prSet/>
      <dgm:spPr/>
      <dgm:t>
        <a:bodyPr/>
        <a:lstStyle/>
        <a:p>
          <a:endParaRPr lang="en-US"/>
        </a:p>
      </dgm:t>
    </dgm:pt>
    <dgm:pt modelId="{C42E8F8B-8606-4BEC-8877-92D13C127BA6}" type="sibTrans" cxnId="{D64D8814-18E9-4A46-83FA-F9B2ED9A6854}">
      <dgm:prSet/>
      <dgm:spPr/>
      <dgm:t>
        <a:bodyPr/>
        <a:lstStyle/>
        <a:p>
          <a:endParaRPr lang="en-US"/>
        </a:p>
      </dgm:t>
    </dgm:pt>
    <dgm:pt modelId="{53578369-028D-4EE7-9008-07CABEE8B740}">
      <dgm:prSet/>
      <dgm:spPr/>
      <dgm:t>
        <a:bodyPr/>
        <a:lstStyle/>
        <a:p>
          <a:r>
            <a:rPr lang="en-US" b="1" dirty="0"/>
            <a:t>Team partnerships for prospective validation</a:t>
          </a:r>
        </a:p>
      </dgm:t>
    </dgm:pt>
    <dgm:pt modelId="{6C356DF1-692B-49E6-A35F-84698D42C894}" type="parTrans" cxnId="{8E7751B8-E2F8-4721-B7EF-4B59BCD64D8B}">
      <dgm:prSet/>
      <dgm:spPr/>
      <dgm:t>
        <a:bodyPr/>
        <a:lstStyle/>
        <a:p>
          <a:endParaRPr lang="en-US"/>
        </a:p>
      </dgm:t>
    </dgm:pt>
    <dgm:pt modelId="{0F85740B-EFC0-46D7-812A-F99F6AC01AF0}" type="sibTrans" cxnId="{8E7751B8-E2F8-4721-B7EF-4B59BCD64D8B}">
      <dgm:prSet/>
      <dgm:spPr/>
      <dgm:t>
        <a:bodyPr/>
        <a:lstStyle/>
        <a:p>
          <a:endParaRPr lang="en-US"/>
        </a:p>
      </dgm:t>
    </dgm:pt>
    <dgm:pt modelId="{FAB5E560-90AE-48BF-9E07-4E19FB93B77E}">
      <dgm:prSet/>
      <dgm:spPr/>
      <dgm:t>
        <a:bodyPr/>
        <a:lstStyle/>
        <a:p>
          <a:r>
            <a:rPr lang="en-US" b="1" dirty="0"/>
            <a:t>Prior Approach: Binary “healthy/injured” classifications</a:t>
          </a:r>
        </a:p>
      </dgm:t>
    </dgm:pt>
    <dgm:pt modelId="{8800E599-8B2F-4E39-AD3E-F0BC4D9794EC}" type="parTrans" cxnId="{91CBD9FE-7976-482A-BB65-E5D2AEC517D0}">
      <dgm:prSet/>
      <dgm:spPr/>
      <dgm:t>
        <a:bodyPr/>
        <a:lstStyle/>
        <a:p>
          <a:endParaRPr lang="en-US"/>
        </a:p>
      </dgm:t>
    </dgm:pt>
    <dgm:pt modelId="{2B7C487D-F986-4539-AC35-C9A46E82C09F}" type="sibTrans" cxnId="{91CBD9FE-7976-482A-BB65-E5D2AEC517D0}">
      <dgm:prSet/>
      <dgm:spPr/>
      <dgm:t>
        <a:bodyPr/>
        <a:lstStyle/>
        <a:p>
          <a:endParaRPr lang="en-US"/>
        </a:p>
      </dgm:t>
    </dgm:pt>
    <dgm:pt modelId="{CB6ECD31-7AAE-469F-A913-CB6320D27BAD}">
      <dgm:prSet/>
      <dgm:spPr/>
      <dgm:t>
        <a:bodyPr/>
        <a:lstStyle/>
        <a:p>
          <a:r>
            <a:rPr lang="en-US" b="1" dirty="0"/>
            <a:t>Contribution: Multi-component probabilistic framework</a:t>
          </a:r>
        </a:p>
      </dgm:t>
    </dgm:pt>
    <dgm:pt modelId="{3750DBB3-C4F5-437C-8F41-84ED3688FB82}" type="parTrans" cxnId="{8D7A856B-A6F7-4C5E-9A72-43991D61F85C}">
      <dgm:prSet/>
      <dgm:spPr/>
      <dgm:t>
        <a:bodyPr/>
        <a:lstStyle/>
        <a:p>
          <a:endParaRPr lang="en-US"/>
        </a:p>
      </dgm:t>
    </dgm:pt>
    <dgm:pt modelId="{36059739-B151-4496-A280-6A897670B4C4}" type="sibTrans" cxnId="{8D7A856B-A6F7-4C5E-9A72-43991D61F85C}">
      <dgm:prSet/>
      <dgm:spPr/>
      <dgm:t>
        <a:bodyPr/>
        <a:lstStyle/>
        <a:p>
          <a:endParaRPr lang="en-US"/>
        </a:p>
      </dgm:t>
    </dgm:pt>
    <dgm:pt modelId="{368DC31B-4C53-4B23-BEEE-2547ED94FA9C}">
      <dgm:prSet/>
      <dgm:spPr/>
      <dgm:t>
        <a:bodyPr/>
        <a:lstStyle/>
        <a:p>
          <a:r>
            <a:rPr lang="en-US" b="1" dirty="0"/>
            <a:t>Continuous 0-1 scale with interpretable categories</a:t>
          </a:r>
        </a:p>
      </dgm:t>
    </dgm:pt>
    <dgm:pt modelId="{F9DD03A6-ECE4-4F35-B931-747380104334}" type="parTrans" cxnId="{E66A2A2F-5708-4DA4-A63D-15001F6F236B}">
      <dgm:prSet/>
      <dgm:spPr/>
      <dgm:t>
        <a:bodyPr/>
        <a:lstStyle/>
        <a:p>
          <a:endParaRPr lang="en-US"/>
        </a:p>
      </dgm:t>
    </dgm:pt>
    <dgm:pt modelId="{4504BAF9-D750-4A2A-A89F-DB573130CD51}" type="sibTrans" cxnId="{E66A2A2F-5708-4DA4-A63D-15001F6F236B}">
      <dgm:prSet/>
      <dgm:spPr/>
      <dgm:t>
        <a:bodyPr/>
        <a:lstStyle/>
        <a:p>
          <a:endParaRPr lang="en-US"/>
        </a:p>
      </dgm:t>
    </dgm:pt>
    <dgm:pt modelId="{F32A7D84-B8AC-42C0-A64D-7BC62588A211}">
      <dgm:prSet/>
      <dgm:spPr/>
      <dgm:t>
        <a:bodyPr/>
        <a:lstStyle/>
        <a:p>
          <a:r>
            <a:rPr lang="en-US" b="1" dirty="0"/>
            <a:t>Academic extensions (workload, biomechanics)</a:t>
          </a:r>
        </a:p>
      </dgm:t>
    </dgm:pt>
    <dgm:pt modelId="{4BA77E36-751C-4DE4-BADA-56C914BB3C71}" type="parTrans" cxnId="{0EC886B6-1209-449A-8F68-1909CD63363E}">
      <dgm:prSet/>
      <dgm:spPr/>
      <dgm:t>
        <a:bodyPr/>
        <a:lstStyle/>
        <a:p>
          <a:endParaRPr lang="en-US"/>
        </a:p>
      </dgm:t>
    </dgm:pt>
    <dgm:pt modelId="{13E47196-E507-432E-8601-FAE06BA55AD4}" type="sibTrans" cxnId="{0EC886B6-1209-449A-8F68-1909CD63363E}">
      <dgm:prSet/>
      <dgm:spPr/>
      <dgm:t>
        <a:bodyPr/>
        <a:lstStyle/>
        <a:p>
          <a:endParaRPr lang="en-US"/>
        </a:p>
      </dgm:t>
    </dgm:pt>
    <dgm:pt modelId="{6EFDDDF6-9ACB-490B-8D21-2AE9215F90C0}">
      <dgm:prSet/>
      <dgm:spPr/>
      <dgm:t>
        <a:bodyPr/>
        <a:lstStyle/>
        <a:p>
          <a:r>
            <a:rPr lang="en-US" b="1" dirty="0"/>
            <a:t>Code available for replication (GitHub &amp; Contact)</a:t>
          </a:r>
        </a:p>
      </dgm:t>
    </dgm:pt>
    <dgm:pt modelId="{51DDBAFF-22E1-43B5-B538-93EF250E0E01}" type="parTrans" cxnId="{CAC660A4-ACAF-4D42-B431-37F55E8766D7}">
      <dgm:prSet/>
      <dgm:spPr/>
      <dgm:t>
        <a:bodyPr/>
        <a:lstStyle/>
        <a:p>
          <a:endParaRPr lang="en-US"/>
        </a:p>
      </dgm:t>
    </dgm:pt>
    <dgm:pt modelId="{E1895B5D-6DE6-4854-977B-A0DAF557B8E7}" type="sibTrans" cxnId="{CAC660A4-ACAF-4D42-B431-37F55E8766D7}">
      <dgm:prSet/>
      <dgm:spPr/>
      <dgm:t>
        <a:bodyPr/>
        <a:lstStyle/>
        <a:p>
          <a:endParaRPr lang="en-US"/>
        </a:p>
      </dgm:t>
    </dgm:pt>
    <dgm:pt modelId="{F4AA7288-F943-4555-BB6B-18899B9E7497}">
      <dgm:prSet/>
      <dgm:spPr/>
      <dgm:t>
        <a:bodyPr/>
        <a:lstStyle/>
        <a:p>
          <a:r>
            <a:rPr lang="en-US" b="1" dirty="0"/>
            <a:t>Prior Approach: Population curves masked individual decline timing</a:t>
          </a:r>
        </a:p>
      </dgm:t>
    </dgm:pt>
    <dgm:pt modelId="{12D9B29B-2885-49F7-ACBA-9B29D03CF8DE}" type="parTrans" cxnId="{1E4D30D7-5ACE-46FF-A3A2-BF6FF01F4F9A}">
      <dgm:prSet/>
      <dgm:spPr/>
      <dgm:t>
        <a:bodyPr/>
        <a:lstStyle/>
        <a:p>
          <a:endParaRPr lang="en-US"/>
        </a:p>
      </dgm:t>
    </dgm:pt>
    <dgm:pt modelId="{F1180CBE-734B-434C-8C16-BB920D803FF2}" type="sibTrans" cxnId="{1E4D30D7-5ACE-46FF-A3A2-BF6FF01F4F9A}">
      <dgm:prSet/>
      <dgm:spPr/>
      <dgm:t>
        <a:bodyPr/>
        <a:lstStyle/>
        <a:p>
          <a:endParaRPr lang="en-US"/>
        </a:p>
      </dgm:t>
    </dgm:pt>
    <dgm:pt modelId="{64867774-02D5-44C4-9A1F-28ED3EB15EC9}">
      <dgm:prSet/>
      <dgm:spPr/>
      <dgm:t>
        <a:bodyPr/>
        <a:lstStyle/>
        <a:p>
          <a:r>
            <a:rPr lang="en-US" b="1" dirty="0"/>
            <a:t>Contribution: Algorithmic structural break detection (PELT)</a:t>
          </a:r>
        </a:p>
      </dgm:t>
    </dgm:pt>
    <dgm:pt modelId="{2322C046-83BA-47C0-9175-8BA1A640DE7D}" type="parTrans" cxnId="{75B5C1B7-BB9A-417A-A1D1-F84FFEFB220C}">
      <dgm:prSet/>
      <dgm:spPr/>
      <dgm:t>
        <a:bodyPr/>
        <a:lstStyle/>
        <a:p>
          <a:endParaRPr lang="en-US"/>
        </a:p>
      </dgm:t>
    </dgm:pt>
    <dgm:pt modelId="{7974484B-4814-48B9-B14C-D9A429623C15}" type="sibTrans" cxnId="{75B5C1B7-BB9A-417A-A1D1-F84FFEFB220C}">
      <dgm:prSet/>
      <dgm:spPr/>
      <dgm:t>
        <a:bodyPr/>
        <a:lstStyle/>
        <a:p>
          <a:endParaRPr lang="en-US"/>
        </a:p>
      </dgm:t>
    </dgm:pt>
    <dgm:pt modelId="{A23CF9B9-33DA-458D-94D2-015D7388DCEF}">
      <dgm:prSet/>
      <dgm:spPr/>
      <dgm:t>
        <a:bodyPr/>
        <a:lstStyle/>
        <a:p>
          <a:r>
            <a:rPr lang="en-US" b="1" dirty="0"/>
            <a:t>Properly uncertainty quantification via posterior distribution </a:t>
          </a:r>
        </a:p>
      </dgm:t>
    </dgm:pt>
    <dgm:pt modelId="{F1331F68-2505-4DAE-AC8C-23F7EC93ED6B}" type="parTrans" cxnId="{5818B2CC-665E-408E-9592-69178818C97F}">
      <dgm:prSet/>
      <dgm:spPr/>
      <dgm:t>
        <a:bodyPr/>
        <a:lstStyle/>
        <a:p>
          <a:endParaRPr lang="en-US"/>
        </a:p>
      </dgm:t>
    </dgm:pt>
    <dgm:pt modelId="{5783F6B2-D842-4954-B3EA-5090321DAED0}" type="sibTrans" cxnId="{5818B2CC-665E-408E-9592-69178818C97F}">
      <dgm:prSet/>
      <dgm:spPr/>
      <dgm:t>
        <a:bodyPr/>
        <a:lstStyle/>
        <a:p>
          <a:endParaRPr lang="en-US"/>
        </a:p>
      </dgm:t>
    </dgm:pt>
    <dgm:pt modelId="{C11BFB62-0F27-4CD6-8F2C-D72094CE3833}" type="pres">
      <dgm:prSet presAssocID="{8FF5F822-04CE-44EF-9B37-CCCD3F6F81CE}" presName="Name0" presStyleCnt="0">
        <dgm:presLayoutVars>
          <dgm:dir/>
          <dgm:animLvl val="lvl"/>
          <dgm:resizeHandles val="exact"/>
        </dgm:presLayoutVars>
      </dgm:prSet>
      <dgm:spPr/>
    </dgm:pt>
    <dgm:pt modelId="{122AB956-FC56-44F9-9837-830DB7D92A0C}" type="pres">
      <dgm:prSet presAssocID="{E0AD04FD-6F01-4531-9879-34AA6B90D4E5}" presName="linNode" presStyleCnt="0"/>
      <dgm:spPr/>
    </dgm:pt>
    <dgm:pt modelId="{B9E0D635-7F57-4EBB-8E23-964CF1130CA6}" type="pres">
      <dgm:prSet presAssocID="{E0AD04FD-6F01-4531-9879-34AA6B90D4E5}" presName="parentText" presStyleLbl="node1" presStyleIdx="0" presStyleCnt="4" custScaleX="84403">
        <dgm:presLayoutVars>
          <dgm:chMax val="1"/>
          <dgm:bulletEnabled val="1"/>
        </dgm:presLayoutVars>
      </dgm:prSet>
      <dgm:spPr/>
    </dgm:pt>
    <dgm:pt modelId="{27DCD9C3-E213-47B8-9D6C-A719E43F16FB}" type="pres">
      <dgm:prSet presAssocID="{E0AD04FD-6F01-4531-9879-34AA6B90D4E5}" presName="descendantText" presStyleLbl="alignAccFollowNode1" presStyleIdx="0" presStyleCnt="4">
        <dgm:presLayoutVars>
          <dgm:bulletEnabled val="1"/>
        </dgm:presLayoutVars>
      </dgm:prSet>
      <dgm:spPr/>
    </dgm:pt>
    <dgm:pt modelId="{8DAABA6C-69A6-4D58-8B4E-337D91BBEBDB}" type="pres">
      <dgm:prSet presAssocID="{20443F60-9B7D-4404-8670-F6081A189785}" presName="sp" presStyleCnt="0"/>
      <dgm:spPr/>
    </dgm:pt>
    <dgm:pt modelId="{8335D597-32AB-47F2-AF23-CDE3F9FBF9DE}" type="pres">
      <dgm:prSet presAssocID="{33077492-EEA7-4DE4-B74A-7779192DC069}" presName="linNode" presStyleCnt="0"/>
      <dgm:spPr/>
    </dgm:pt>
    <dgm:pt modelId="{4F51AF2B-2FF7-4E92-A85E-F38C1799A55E}" type="pres">
      <dgm:prSet presAssocID="{33077492-EEA7-4DE4-B74A-7779192DC069}" presName="parentText" presStyleLbl="node1" presStyleIdx="1" presStyleCnt="4" custScaleX="84403">
        <dgm:presLayoutVars>
          <dgm:chMax val="1"/>
          <dgm:bulletEnabled val="1"/>
        </dgm:presLayoutVars>
      </dgm:prSet>
      <dgm:spPr/>
    </dgm:pt>
    <dgm:pt modelId="{8CCB85F5-84C0-47FF-8537-68581EC47D1A}" type="pres">
      <dgm:prSet presAssocID="{33077492-EEA7-4DE4-B74A-7779192DC069}" presName="descendantText" presStyleLbl="alignAccFollowNode1" presStyleIdx="1" presStyleCnt="4">
        <dgm:presLayoutVars>
          <dgm:bulletEnabled val="1"/>
        </dgm:presLayoutVars>
      </dgm:prSet>
      <dgm:spPr/>
    </dgm:pt>
    <dgm:pt modelId="{4866E699-D299-4D99-AB5E-C3E4E5A6558B}" type="pres">
      <dgm:prSet presAssocID="{CFCFC085-E7F5-4ADE-B13E-D7BFEC395A92}" presName="sp" presStyleCnt="0"/>
      <dgm:spPr/>
    </dgm:pt>
    <dgm:pt modelId="{15385C4B-55E1-4EC6-B013-C7FB035026C2}" type="pres">
      <dgm:prSet presAssocID="{719B6719-67D5-424C-8C61-9F3BA11FCFBE}" presName="linNode" presStyleCnt="0"/>
      <dgm:spPr/>
    </dgm:pt>
    <dgm:pt modelId="{E971B507-4811-4CEB-8C3E-3DAEA9FF310E}" type="pres">
      <dgm:prSet presAssocID="{719B6719-67D5-424C-8C61-9F3BA11FCFBE}" presName="parentText" presStyleLbl="node1" presStyleIdx="2" presStyleCnt="4" custScaleX="84403">
        <dgm:presLayoutVars>
          <dgm:chMax val="1"/>
          <dgm:bulletEnabled val="1"/>
        </dgm:presLayoutVars>
      </dgm:prSet>
      <dgm:spPr/>
    </dgm:pt>
    <dgm:pt modelId="{5D175B6B-521E-451F-A693-D7DB184984B6}" type="pres">
      <dgm:prSet presAssocID="{719B6719-67D5-424C-8C61-9F3BA11FCFBE}" presName="descendantText" presStyleLbl="alignAccFollowNode1" presStyleIdx="2" presStyleCnt="4">
        <dgm:presLayoutVars>
          <dgm:bulletEnabled val="1"/>
        </dgm:presLayoutVars>
      </dgm:prSet>
      <dgm:spPr/>
    </dgm:pt>
    <dgm:pt modelId="{98987FC7-7447-4282-B956-6288C67346CA}" type="pres">
      <dgm:prSet presAssocID="{3FFCFED7-374D-4CCD-8260-BD2CBA19093F}" presName="sp" presStyleCnt="0"/>
      <dgm:spPr/>
    </dgm:pt>
    <dgm:pt modelId="{AC9E87F7-C385-4289-93C6-DE4B937D6373}" type="pres">
      <dgm:prSet presAssocID="{9644A544-2C33-4BE3-B935-320CA86D12B6}" presName="linNode" presStyleCnt="0"/>
      <dgm:spPr/>
    </dgm:pt>
    <dgm:pt modelId="{16602774-814C-4B5B-8E95-529B3CFB90F4}" type="pres">
      <dgm:prSet presAssocID="{9644A544-2C33-4BE3-B935-320CA86D12B6}" presName="parentText" presStyleLbl="node1" presStyleIdx="3" presStyleCnt="4" custScaleX="84403">
        <dgm:presLayoutVars>
          <dgm:chMax val="1"/>
          <dgm:bulletEnabled val="1"/>
        </dgm:presLayoutVars>
      </dgm:prSet>
      <dgm:spPr/>
    </dgm:pt>
    <dgm:pt modelId="{53FB917D-1DFE-426F-9FBF-5F9ACB2C4358}" type="pres">
      <dgm:prSet presAssocID="{9644A544-2C33-4BE3-B935-320CA86D12B6}" presName="descendantText" presStyleLbl="alignAccFollowNode1" presStyleIdx="3" presStyleCnt="4">
        <dgm:presLayoutVars>
          <dgm:bulletEnabled val="1"/>
        </dgm:presLayoutVars>
      </dgm:prSet>
      <dgm:spPr/>
    </dgm:pt>
  </dgm:ptLst>
  <dgm:cxnLst>
    <dgm:cxn modelId="{01572203-8577-4DD8-ACBD-82E4E4113141}" srcId="{8FF5F822-04CE-44EF-9B37-CCCD3F6F81CE}" destId="{719B6719-67D5-424C-8C61-9F3BA11FCFBE}" srcOrd="2" destOrd="0" parTransId="{70744D2D-638C-4E0B-8D22-EEAB3A3EE4E4}" sibTransId="{3FFCFED7-374D-4CCD-8260-BD2CBA19093F}"/>
    <dgm:cxn modelId="{7548F304-5569-4677-A36B-453378A9E237}" type="presOf" srcId="{53578369-028D-4EE7-9008-07CABEE8B740}" destId="{53FB917D-1DFE-426F-9FBF-5F9ACB2C4358}" srcOrd="0" destOrd="0" presId="urn:microsoft.com/office/officeart/2005/8/layout/vList5"/>
    <dgm:cxn modelId="{72769610-F147-419B-8353-3975D48DBE82}" srcId="{E0AD04FD-6F01-4531-9879-34AA6B90D4E5}" destId="{265113AD-D05A-4E27-837F-D9E6EAAC8329}" srcOrd="1" destOrd="0" parTransId="{E1AACAD5-ECCC-42AC-8129-DD3EE4D62FD2}" sibTransId="{881668DF-1F36-4738-AE98-0ACF868739CC}"/>
    <dgm:cxn modelId="{5D12F910-8194-4912-A962-2E5673F8573B}" type="presOf" srcId="{8FF5F822-04CE-44EF-9B37-CCCD3F6F81CE}" destId="{C11BFB62-0F27-4CD6-8F2C-D72094CE3833}" srcOrd="0" destOrd="0" presId="urn:microsoft.com/office/officeart/2005/8/layout/vList5"/>
    <dgm:cxn modelId="{D64D8814-18E9-4A46-83FA-F9B2ED9A6854}" srcId="{E0AD04FD-6F01-4531-9879-34AA6B90D4E5}" destId="{43F60BA3-6A91-4797-B8B3-9A9FBB7C3E05}" srcOrd="2" destOrd="0" parTransId="{27ADEC87-56AC-4B01-A155-99CC00ADE7EE}" sibTransId="{C42E8F8B-8606-4BEC-8877-92D13C127BA6}"/>
    <dgm:cxn modelId="{E66A2A2F-5708-4DA4-A63D-15001F6F236B}" srcId="{719B6719-67D5-424C-8C61-9F3BA11FCFBE}" destId="{368DC31B-4C53-4B23-BEEE-2547ED94FA9C}" srcOrd="2" destOrd="0" parTransId="{F9DD03A6-ECE4-4F35-B931-747380104334}" sibTransId="{4504BAF9-D750-4A2A-A89F-DB573130CD51}"/>
    <dgm:cxn modelId="{A76A1E30-AE60-46E8-BCBF-F8A001D286E6}" type="presOf" srcId="{CB6ECD31-7AAE-469F-A913-CB6320D27BAD}" destId="{5D175B6B-521E-451F-A693-D7DB184984B6}" srcOrd="0" destOrd="1" presId="urn:microsoft.com/office/officeart/2005/8/layout/vList5"/>
    <dgm:cxn modelId="{D3E67C31-574C-4293-8576-D15D66A7180C}" srcId="{8FF5F822-04CE-44EF-9B37-CCCD3F6F81CE}" destId="{E0AD04FD-6F01-4531-9879-34AA6B90D4E5}" srcOrd="0" destOrd="0" parTransId="{68B7B49A-649E-4666-9E80-9508B5AF7B9B}" sibTransId="{20443F60-9B7D-4404-8670-F6081A189785}"/>
    <dgm:cxn modelId="{14920836-BF45-4054-861F-2DF5AD8CCBB8}" type="presOf" srcId="{A23CF9B9-33DA-458D-94D2-015D7388DCEF}" destId="{27DCD9C3-E213-47B8-9D6C-A719E43F16FB}" srcOrd="0" destOrd="3" presId="urn:microsoft.com/office/officeart/2005/8/layout/vList5"/>
    <dgm:cxn modelId="{8D7A856B-A6F7-4C5E-9A72-43991D61F85C}" srcId="{719B6719-67D5-424C-8C61-9F3BA11FCFBE}" destId="{CB6ECD31-7AAE-469F-A913-CB6320D27BAD}" srcOrd="1" destOrd="0" parTransId="{3750DBB3-C4F5-437C-8F41-84ED3688FB82}" sibTransId="{36059739-B151-4496-A280-6A897670B4C4}"/>
    <dgm:cxn modelId="{A62BBB4B-FF8F-4260-A2E5-2C767C301A40}" type="presOf" srcId="{F32A7D84-B8AC-42C0-A64D-7BC62588A211}" destId="{53FB917D-1DFE-426F-9FBF-5F9ACB2C4358}" srcOrd="0" destOrd="1" presId="urn:microsoft.com/office/officeart/2005/8/layout/vList5"/>
    <dgm:cxn modelId="{4072C94C-64E8-4966-9195-7D9FEA3C3903}" type="presOf" srcId="{64867774-02D5-44C4-9A1F-28ED3EB15EC9}" destId="{8CCB85F5-84C0-47FF-8537-68581EC47D1A}" srcOrd="0" destOrd="1" presId="urn:microsoft.com/office/officeart/2005/8/layout/vList5"/>
    <dgm:cxn modelId="{250EEE55-6A8A-4496-89FD-DE50A0534924}" srcId="{8FF5F822-04CE-44EF-9B37-CCCD3F6F81CE}" destId="{9644A544-2C33-4BE3-B935-320CA86D12B6}" srcOrd="3" destOrd="0" parTransId="{9CCEC4C9-C2F7-4AFA-B9E8-AE960AFEB330}" sibTransId="{DD963352-28D5-422B-8620-151E06C1C19B}"/>
    <dgm:cxn modelId="{0C905277-60B7-4E43-B017-8EEBFC45ADA2}" type="presOf" srcId="{265113AD-D05A-4E27-837F-D9E6EAAC8329}" destId="{27DCD9C3-E213-47B8-9D6C-A719E43F16FB}" srcOrd="0" destOrd="1" presId="urn:microsoft.com/office/officeart/2005/8/layout/vList5"/>
    <dgm:cxn modelId="{F26D9178-A55B-48C0-9F2A-DAF688B86CFD}" type="presOf" srcId="{6EFDDDF6-9ACB-490B-8D21-2AE9215F90C0}" destId="{53FB917D-1DFE-426F-9FBF-5F9ACB2C4358}" srcOrd="0" destOrd="2" presId="urn:microsoft.com/office/officeart/2005/8/layout/vList5"/>
    <dgm:cxn modelId="{10335289-7224-4E6F-8AC3-97BFF1C9D38B}" type="presOf" srcId="{719B6719-67D5-424C-8C61-9F3BA11FCFBE}" destId="{E971B507-4811-4CEB-8C3E-3DAEA9FF310E}" srcOrd="0" destOrd="0" presId="urn:microsoft.com/office/officeart/2005/8/layout/vList5"/>
    <dgm:cxn modelId="{5799E18C-7221-41D9-A8C9-7F2F0EE83971}" type="presOf" srcId="{FAB5E560-90AE-48BF-9E07-4E19FB93B77E}" destId="{5D175B6B-521E-451F-A693-D7DB184984B6}" srcOrd="0" destOrd="0" presId="urn:microsoft.com/office/officeart/2005/8/layout/vList5"/>
    <dgm:cxn modelId="{CAC660A4-ACAF-4D42-B431-37F55E8766D7}" srcId="{9644A544-2C33-4BE3-B935-320CA86D12B6}" destId="{6EFDDDF6-9ACB-490B-8D21-2AE9215F90C0}" srcOrd="2" destOrd="0" parTransId="{51DDBAFF-22E1-43B5-B538-93EF250E0E01}" sibTransId="{E1895B5D-6DE6-4854-977B-A0DAF557B8E7}"/>
    <dgm:cxn modelId="{149FAAAF-9F47-45BE-AECD-5597BF3DE1BF}" type="presOf" srcId="{F4AA7288-F943-4555-BB6B-18899B9E7497}" destId="{8CCB85F5-84C0-47FF-8537-68581EC47D1A}" srcOrd="0" destOrd="0" presId="urn:microsoft.com/office/officeart/2005/8/layout/vList5"/>
    <dgm:cxn modelId="{BA2C3DB3-5526-4AFF-BD9F-756DAA2152C1}" type="presOf" srcId="{33077492-EEA7-4DE4-B74A-7779192DC069}" destId="{4F51AF2B-2FF7-4E92-A85E-F38C1799A55E}" srcOrd="0" destOrd="0" presId="urn:microsoft.com/office/officeart/2005/8/layout/vList5"/>
    <dgm:cxn modelId="{0EC886B6-1209-449A-8F68-1909CD63363E}" srcId="{9644A544-2C33-4BE3-B935-320CA86D12B6}" destId="{F32A7D84-B8AC-42C0-A64D-7BC62588A211}" srcOrd="1" destOrd="0" parTransId="{4BA77E36-751C-4DE4-BADA-56C914BB3C71}" sibTransId="{13E47196-E507-432E-8601-FAE06BA55AD4}"/>
    <dgm:cxn modelId="{75B5C1B7-BB9A-417A-A1D1-F84FFEFB220C}" srcId="{33077492-EEA7-4DE4-B74A-7779192DC069}" destId="{64867774-02D5-44C4-9A1F-28ED3EB15EC9}" srcOrd="1" destOrd="0" parTransId="{2322C046-83BA-47C0-9175-8BA1A640DE7D}" sibTransId="{7974484B-4814-48B9-B14C-D9A429623C15}"/>
    <dgm:cxn modelId="{8E7751B8-E2F8-4721-B7EF-4B59BCD64D8B}" srcId="{9644A544-2C33-4BE3-B935-320CA86D12B6}" destId="{53578369-028D-4EE7-9008-07CABEE8B740}" srcOrd="0" destOrd="0" parTransId="{6C356DF1-692B-49E6-A35F-84698D42C894}" sibTransId="{0F85740B-EFC0-46D7-812A-F99F6AC01AF0}"/>
    <dgm:cxn modelId="{694F53BB-71E2-492E-BB62-9144C166AD6E}" srcId="{E0AD04FD-6F01-4531-9879-34AA6B90D4E5}" destId="{A99BCB41-0322-4ABE-A07A-68D3DF0DC351}" srcOrd="0" destOrd="0" parTransId="{970AB412-F53D-4D29-82E9-E27E3754337A}" sibTransId="{3EE0F2AB-31CB-41DA-A440-DCAB809B1F92}"/>
    <dgm:cxn modelId="{116769BE-15B9-40A2-8355-071D47F24AD0}" type="presOf" srcId="{9644A544-2C33-4BE3-B935-320CA86D12B6}" destId="{16602774-814C-4B5B-8E95-529B3CFB90F4}" srcOrd="0" destOrd="0" presId="urn:microsoft.com/office/officeart/2005/8/layout/vList5"/>
    <dgm:cxn modelId="{9BD373CC-C04B-408E-B20B-7D010B9D409A}" srcId="{8FF5F822-04CE-44EF-9B37-CCCD3F6F81CE}" destId="{33077492-EEA7-4DE4-B74A-7779192DC069}" srcOrd="1" destOrd="0" parTransId="{4B73C394-B156-4608-892A-FC3742409DC3}" sibTransId="{CFCFC085-E7F5-4ADE-B13E-D7BFEC395A92}"/>
    <dgm:cxn modelId="{5818B2CC-665E-408E-9592-69178818C97F}" srcId="{E0AD04FD-6F01-4531-9879-34AA6B90D4E5}" destId="{A23CF9B9-33DA-458D-94D2-015D7388DCEF}" srcOrd="3" destOrd="0" parTransId="{F1331F68-2505-4DAE-AC8C-23F7EC93ED6B}" sibTransId="{5783F6B2-D842-4954-B3EA-5090321DAED0}"/>
    <dgm:cxn modelId="{53F019CD-C4E9-4318-AF18-69FDB5939E07}" type="presOf" srcId="{E0AD04FD-6F01-4531-9879-34AA6B90D4E5}" destId="{B9E0D635-7F57-4EBB-8E23-964CF1130CA6}" srcOrd="0" destOrd="0" presId="urn:microsoft.com/office/officeart/2005/8/layout/vList5"/>
    <dgm:cxn modelId="{7F6A85D0-3388-4C89-B857-D0ED1FB4F10D}" type="presOf" srcId="{368DC31B-4C53-4B23-BEEE-2547ED94FA9C}" destId="{5D175B6B-521E-451F-A693-D7DB184984B6}" srcOrd="0" destOrd="2" presId="urn:microsoft.com/office/officeart/2005/8/layout/vList5"/>
    <dgm:cxn modelId="{1E4D30D7-5ACE-46FF-A3A2-BF6FF01F4F9A}" srcId="{33077492-EEA7-4DE4-B74A-7779192DC069}" destId="{F4AA7288-F943-4555-BB6B-18899B9E7497}" srcOrd="0" destOrd="0" parTransId="{12D9B29B-2885-49F7-ACBA-9B29D03CF8DE}" sibTransId="{F1180CBE-734B-434C-8C16-BB920D803FF2}"/>
    <dgm:cxn modelId="{59197FDE-A02D-4DA2-BE42-1239D5D38660}" type="presOf" srcId="{A99BCB41-0322-4ABE-A07A-68D3DF0DC351}" destId="{27DCD9C3-E213-47B8-9D6C-A719E43F16FB}" srcOrd="0" destOrd="0" presId="urn:microsoft.com/office/officeart/2005/8/layout/vList5"/>
    <dgm:cxn modelId="{91CBD9FE-7976-482A-BB65-E5D2AEC517D0}" srcId="{719B6719-67D5-424C-8C61-9F3BA11FCFBE}" destId="{FAB5E560-90AE-48BF-9E07-4E19FB93B77E}" srcOrd="0" destOrd="0" parTransId="{8800E599-8B2F-4E39-AD3E-F0BC4D9794EC}" sibTransId="{2B7C487D-F986-4539-AC35-C9A46E82C09F}"/>
    <dgm:cxn modelId="{1563F9FF-EF0F-461A-9365-EB2046F943BA}" type="presOf" srcId="{43F60BA3-6A91-4797-B8B3-9A9FBB7C3E05}" destId="{27DCD9C3-E213-47B8-9D6C-A719E43F16FB}" srcOrd="0" destOrd="2" presId="urn:microsoft.com/office/officeart/2005/8/layout/vList5"/>
    <dgm:cxn modelId="{4E3CE68E-9F8B-4DEA-AD11-8468FBB7A9DF}" type="presParOf" srcId="{C11BFB62-0F27-4CD6-8F2C-D72094CE3833}" destId="{122AB956-FC56-44F9-9837-830DB7D92A0C}" srcOrd="0" destOrd="0" presId="urn:microsoft.com/office/officeart/2005/8/layout/vList5"/>
    <dgm:cxn modelId="{78597F87-2264-46C3-A3BA-89D53BF098CD}" type="presParOf" srcId="{122AB956-FC56-44F9-9837-830DB7D92A0C}" destId="{B9E0D635-7F57-4EBB-8E23-964CF1130CA6}" srcOrd="0" destOrd="0" presId="urn:microsoft.com/office/officeart/2005/8/layout/vList5"/>
    <dgm:cxn modelId="{F27ACDAE-BEC9-40C9-A6E2-E86AD88AE29F}" type="presParOf" srcId="{122AB956-FC56-44F9-9837-830DB7D92A0C}" destId="{27DCD9C3-E213-47B8-9D6C-A719E43F16FB}" srcOrd="1" destOrd="0" presId="urn:microsoft.com/office/officeart/2005/8/layout/vList5"/>
    <dgm:cxn modelId="{C84DF54B-38B1-4427-B4B3-01E785D11E78}" type="presParOf" srcId="{C11BFB62-0F27-4CD6-8F2C-D72094CE3833}" destId="{8DAABA6C-69A6-4D58-8B4E-337D91BBEBDB}" srcOrd="1" destOrd="0" presId="urn:microsoft.com/office/officeart/2005/8/layout/vList5"/>
    <dgm:cxn modelId="{02267420-A387-4456-A614-8DAC53AD4E34}" type="presParOf" srcId="{C11BFB62-0F27-4CD6-8F2C-D72094CE3833}" destId="{8335D597-32AB-47F2-AF23-CDE3F9FBF9DE}" srcOrd="2" destOrd="0" presId="urn:microsoft.com/office/officeart/2005/8/layout/vList5"/>
    <dgm:cxn modelId="{E2FE01B5-5A56-4B8A-8DA7-24E1EBE5AC4F}" type="presParOf" srcId="{8335D597-32AB-47F2-AF23-CDE3F9FBF9DE}" destId="{4F51AF2B-2FF7-4E92-A85E-F38C1799A55E}" srcOrd="0" destOrd="0" presId="urn:microsoft.com/office/officeart/2005/8/layout/vList5"/>
    <dgm:cxn modelId="{A8F6A9B9-2E7F-4AE0-BA6E-678EAAE64CF2}" type="presParOf" srcId="{8335D597-32AB-47F2-AF23-CDE3F9FBF9DE}" destId="{8CCB85F5-84C0-47FF-8537-68581EC47D1A}" srcOrd="1" destOrd="0" presId="urn:microsoft.com/office/officeart/2005/8/layout/vList5"/>
    <dgm:cxn modelId="{EE5A1694-B142-43AB-847B-B406AD498E66}" type="presParOf" srcId="{C11BFB62-0F27-4CD6-8F2C-D72094CE3833}" destId="{4866E699-D299-4D99-AB5E-C3E4E5A6558B}" srcOrd="3" destOrd="0" presId="urn:microsoft.com/office/officeart/2005/8/layout/vList5"/>
    <dgm:cxn modelId="{FE89F7C4-DC3F-49A0-88E6-59403C35B5F0}" type="presParOf" srcId="{C11BFB62-0F27-4CD6-8F2C-D72094CE3833}" destId="{15385C4B-55E1-4EC6-B013-C7FB035026C2}" srcOrd="4" destOrd="0" presId="urn:microsoft.com/office/officeart/2005/8/layout/vList5"/>
    <dgm:cxn modelId="{0B7F5FB5-E919-4FA0-A95F-1D20DBB3DFC7}" type="presParOf" srcId="{15385C4B-55E1-4EC6-B013-C7FB035026C2}" destId="{E971B507-4811-4CEB-8C3E-3DAEA9FF310E}" srcOrd="0" destOrd="0" presId="urn:microsoft.com/office/officeart/2005/8/layout/vList5"/>
    <dgm:cxn modelId="{34C6CF83-5AF2-4EAB-9A0C-EC687E5E8E82}" type="presParOf" srcId="{15385C4B-55E1-4EC6-B013-C7FB035026C2}" destId="{5D175B6B-521E-451F-A693-D7DB184984B6}" srcOrd="1" destOrd="0" presId="urn:microsoft.com/office/officeart/2005/8/layout/vList5"/>
    <dgm:cxn modelId="{50E69DAB-64C6-450A-92C1-9D52C93B9063}" type="presParOf" srcId="{C11BFB62-0F27-4CD6-8F2C-D72094CE3833}" destId="{98987FC7-7447-4282-B956-6288C67346CA}" srcOrd="5" destOrd="0" presId="urn:microsoft.com/office/officeart/2005/8/layout/vList5"/>
    <dgm:cxn modelId="{C4FD16D5-984B-4B67-B7EF-AF40395F71C7}" type="presParOf" srcId="{C11BFB62-0F27-4CD6-8F2C-D72094CE3833}" destId="{AC9E87F7-C385-4289-93C6-DE4B937D6373}" srcOrd="6" destOrd="0" presId="urn:microsoft.com/office/officeart/2005/8/layout/vList5"/>
    <dgm:cxn modelId="{D9710EEE-F317-43CF-9B6F-A017CAAC933D}" type="presParOf" srcId="{AC9E87F7-C385-4289-93C6-DE4B937D6373}" destId="{16602774-814C-4B5B-8E95-529B3CFB90F4}" srcOrd="0" destOrd="0" presId="urn:microsoft.com/office/officeart/2005/8/layout/vList5"/>
    <dgm:cxn modelId="{5F21EFBC-3889-4783-A53E-58AB9FB59828}" type="presParOf" srcId="{AC9E87F7-C385-4289-93C6-DE4B937D6373}" destId="{53FB917D-1DFE-426F-9FBF-5F9ACB2C435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03501-EF70-43B7-9C8B-E1D148A280CD}">
      <dsp:nvSpPr>
        <dsp:cNvPr id="0" name=""/>
        <dsp:cNvSpPr/>
      </dsp:nvSpPr>
      <dsp:spPr>
        <a:xfrm>
          <a:off x="0" y="245159"/>
          <a:ext cx="8092440" cy="138915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063" tIns="291592" rIns="628063" bIns="113792" numCol="1" spcCol="1270" anchor="t" anchorCtr="0">
          <a:noAutofit/>
        </a:bodyPr>
        <a:lstStyle/>
        <a:p>
          <a:pPr marL="171450" lvl="1" indent="-171450" algn="l" defTabSz="711200">
            <a:lnSpc>
              <a:spcPct val="90000"/>
            </a:lnSpc>
            <a:spcBef>
              <a:spcPct val="0"/>
            </a:spcBef>
            <a:spcAft>
              <a:spcPct val="15000"/>
            </a:spcAft>
            <a:buClr>
              <a:schemeClr val="accent1"/>
            </a:buClr>
            <a:buFont typeface="Calibri" panose="020F0502020204030204" pitchFamily="34" charset="0"/>
            <a:buChar char="•"/>
          </a:pPr>
          <a:r>
            <a:rPr lang="en-US" sz="1600" kern="1200" dirty="0">
              <a:solidFill>
                <a:srgbClr val="0070C0"/>
              </a:solidFill>
              <a:latin typeface="+mn-lt"/>
            </a:rPr>
            <a:t>Estimates population-level aging effects while accounting for individual variation</a:t>
          </a:r>
        </a:p>
        <a:p>
          <a:pPr marL="171450" lvl="1" indent="-171450" algn="l" defTabSz="711200">
            <a:lnSpc>
              <a:spcPct val="90000"/>
            </a:lnSpc>
            <a:spcBef>
              <a:spcPct val="0"/>
            </a:spcBef>
            <a:spcAft>
              <a:spcPct val="15000"/>
            </a:spcAft>
            <a:buChar char="•"/>
          </a:pPr>
          <a:r>
            <a:rPr lang="en-US" sz="1600" kern="1200" dirty="0">
              <a:solidFill>
                <a:srgbClr val="0070C0"/>
              </a:solidFill>
              <a:latin typeface="+mn-lt"/>
            </a:rPr>
            <a:t>Posterior distributions quantify parametric uncertainty via Stan MCMC sampling</a:t>
          </a:r>
        </a:p>
        <a:p>
          <a:pPr marL="171450" lvl="1" indent="-171450" algn="l" defTabSz="711200">
            <a:lnSpc>
              <a:spcPct val="90000"/>
            </a:lnSpc>
            <a:spcBef>
              <a:spcPct val="0"/>
            </a:spcBef>
            <a:spcAft>
              <a:spcPct val="15000"/>
            </a:spcAft>
            <a:buChar char="•"/>
          </a:pPr>
          <a:r>
            <a:rPr lang="en-US" sz="1600" kern="1200" dirty="0">
              <a:solidFill>
                <a:srgbClr val="0070C0"/>
              </a:solidFill>
              <a:latin typeface="+mn-lt"/>
            </a:rPr>
            <a:t>Provides future predictions using partial pooling, population mean, and posterior probability</a:t>
          </a:r>
        </a:p>
      </dsp:txBody>
      <dsp:txXfrm>
        <a:off x="0" y="245159"/>
        <a:ext cx="8092440" cy="1389150"/>
      </dsp:txXfrm>
    </dsp:sp>
    <dsp:sp modelId="{603E8864-FDD7-4631-BD14-59252C7E5A75}">
      <dsp:nvSpPr>
        <dsp:cNvPr id="0" name=""/>
        <dsp:cNvSpPr/>
      </dsp:nvSpPr>
      <dsp:spPr>
        <a:xfrm>
          <a:off x="404622" y="38519"/>
          <a:ext cx="5664708" cy="41328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112" tIns="0" rIns="214112" bIns="0" numCol="1" spcCol="1270" anchor="ctr" anchorCtr="0">
          <a:noAutofit/>
        </a:bodyPr>
        <a:lstStyle/>
        <a:p>
          <a:pPr marL="0" lvl="0" indent="0" algn="l" defTabSz="889000">
            <a:lnSpc>
              <a:spcPct val="90000"/>
            </a:lnSpc>
            <a:spcBef>
              <a:spcPct val="0"/>
            </a:spcBef>
            <a:spcAft>
              <a:spcPct val="35000"/>
            </a:spcAft>
            <a:buClr>
              <a:schemeClr val="accent1"/>
            </a:buClr>
            <a:buFont typeface="Calibri" panose="020F0502020204030204" pitchFamily="34" charset="0"/>
            <a:buNone/>
          </a:pPr>
          <a:r>
            <a:rPr lang="en-US" sz="2000" b="1" kern="1200" dirty="0"/>
            <a:t>1️⃣ BAYESIAN HIERARCHICAL MODEL</a:t>
          </a:r>
        </a:p>
      </dsp:txBody>
      <dsp:txXfrm>
        <a:off x="424797" y="58694"/>
        <a:ext cx="5624358" cy="372930"/>
      </dsp:txXfrm>
    </dsp:sp>
    <dsp:sp modelId="{88F7CAEC-7819-4C7E-AD56-E665244719E1}">
      <dsp:nvSpPr>
        <dsp:cNvPr id="0" name=""/>
        <dsp:cNvSpPr/>
      </dsp:nvSpPr>
      <dsp:spPr>
        <a:xfrm>
          <a:off x="0" y="1916550"/>
          <a:ext cx="8092440" cy="639450"/>
        </a:xfrm>
        <a:prstGeom prst="rect">
          <a:avLst/>
        </a:prstGeom>
        <a:solidFill>
          <a:schemeClr val="lt1">
            <a:alpha val="90000"/>
            <a:hueOff val="0"/>
            <a:satOff val="0"/>
            <a:lumOff val="0"/>
            <a:alphaOff val="0"/>
          </a:schemeClr>
        </a:solidFill>
        <a:ln w="15875" cap="flat" cmpd="sng" algn="ctr">
          <a:solidFill>
            <a:schemeClr val="accent2">
              <a:hueOff val="-665912"/>
              <a:satOff val="-293"/>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063" tIns="291592" rIns="628063" bIns="113792" numCol="1" spcCol="1270" anchor="t" anchorCtr="0">
          <a:noAutofit/>
        </a:bodyPr>
        <a:lstStyle/>
        <a:p>
          <a:pPr marL="171450" lvl="1" indent="-171450" algn="l" defTabSz="711200">
            <a:lnSpc>
              <a:spcPct val="90000"/>
            </a:lnSpc>
            <a:spcBef>
              <a:spcPct val="0"/>
            </a:spcBef>
            <a:spcAft>
              <a:spcPct val="15000"/>
            </a:spcAft>
            <a:buClr>
              <a:schemeClr val="accent1"/>
            </a:buClr>
            <a:buFont typeface="Calibri" panose="020F0502020204030204" pitchFamily="34" charset="0"/>
            <a:buChar char="•"/>
          </a:pPr>
          <a:r>
            <a:rPr lang="en-US" sz="1600" kern="1200" dirty="0">
              <a:solidFill>
                <a:srgbClr val="0070C0"/>
              </a:solidFill>
              <a:latin typeface="+mn-lt"/>
              <a:ea typeface="+mn-ea"/>
              <a:cs typeface="+mn-cs"/>
            </a:rPr>
            <a:t>Identifies when significant declines occur in individual velocity trajectories</a:t>
          </a:r>
        </a:p>
      </dsp:txBody>
      <dsp:txXfrm>
        <a:off x="0" y="1916550"/>
        <a:ext cx="8092440" cy="639450"/>
      </dsp:txXfrm>
    </dsp:sp>
    <dsp:sp modelId="{7B0D1091-C96A-40EF-8C62-83D8F381CCAD}">
      <dsp:nvSpPr>
        <dsp:cNvPr id="0" name=""/>
        <dsp:cNvSpPr/>
      </dsp:nvSpPr>
      <dsp:spPr>
        <a:xfrm>
          <a:off x="404622" y="1709910"/>
          <a:ext cx="5664708" cy="413280"/>
        </a:xfrm>
        <a:prstGeom prst="roundRect">
          <a:avLst/>
        </a:prstGeom>
        <a:solidFill>
          <a:schemeClr val="accent2">
            <a:hueOff val="-665912"/>
            <a:satOff val="-293"/>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112" tIns="0" rIns="214112" bIns="0" numCol="1" spcCol="1270" anchor="ctr" anchorCtr="0">
          <a:noAutofit/>
        </a:bodyPr>
        <a:lstStyle/>
        <a:p>
          <a:pPr marL="0" lvl="0" indent="0" algn="l" defTabSz="889000">
            <a:lnSpc>
              <a:spcPct val="90000"/>
            </a:lnSpc>
            <a:spcBef>
              <a:spcPct val="0"/>
            </a:spcBef>
            <a:spcAft>
              <a:spcPct val="35000"/>
            </a:spcAft>
            <a:buClr>
              <a:schemeClr val="accent1"/>
            </a:buClr>
            <a:buFont typeface="Calibri" panose="020F0502020204030204" pitchFamily="34" charset="0"/>
            <a:buNone/>
          </a:pPr>
          <a:r>
            <a:rPr lang="en-US" sz="2000" b="1" kern="1200" dirty="0">
              <a:latin typeface="Calibri" panose="020F0502020204030204"/>
              <a:ea typeface="+mn-ea"/>
              <a:cs typeface="+mn-cs"/>
            </a:rPr>
            <a:t>2️⃣ CHANGEPOINT DETECTION</a:t>
          </a:r>
        </a:p>
      </dsp:txBody>
      <dsp:txXfrm>
        <a:off x="424797" y="1730085"/>
        <a:ext cx="5624358" cy="372930"/>
      </dsp:txXfrm>
    </dsp:sp>
    <dsp:sp modelId="{18B96333-A6B7-4D70-A43E-2B072B4E54DB}">
      <dsp:nvSpPr>
        <dsp:cNvPr id="0" name=""/>
        <dsp:cNvSpPr/>
      </dsp:nvSpPr>
      <dsp:spPr>
        <a:xfrm>
          <a:off x="0" y="2838240"/>
          <a:ext cx="8092440" cy="1146600"/>
        </a:xfrm>
        <a:prstGeom prst="rect">
          <a:avLst/>
        </a:prstGeom>
        <a:solidFill>
          <a:schemeClr val="lt1">
            <a:alpha val="90000"/>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063" tIns="291592" rIns="628063" bIns="113792" numCol="1" spcCol="1270" anchor="t" anchorCtr="0">
          <a:noAutofit/>
        </a:bodyPr>
        <a:lstStyle/>
        <a:p>
          <a:pPr marL="171450" lvl="1" indent="-171450" algn="l" defTabSz="800100">
            <a:lnSpc>
              <a:spcPct val="90000"/>
            </a:lnSpc>
            <a:spcBef>
              <a:spcPct val="0"/>
            </a:spcBef>
            <a:spcAft>
              <a:spcPct val="20000"/>
            </a:spcAft>
            <a:buClr>
              <a:srgbClr val="1CADE4"/>
            </a:buClr>
            <a:buFont typeface="Calibri" panose="020F0502020204030204" pitchFamily="34" charset="0"/>
            <a:buChar char="•"/>
          </a:pPr>
          <a:r>
            <a:rPr lang="en-US" sz="1600" kern="1200" dirty="0">
              <a:solidFill>
                <a:srgbClr val="0070C0"/>
              </a:solidFill>
              <a:latin typeface="+mn-lt"/>
              <a:ea typeface="+mn-ea"/>
              <a:cs typeface="+mn-cs"/>
            </a:rPr>
            <a:t>Weighted ensemble approach of multiple components</a:t>
          </a:r>
        </a:p>
        <a:p>
          <a:pPr marL="171450" lvl="1" indent="-171450" algn="l" defTabSz="800100">
            <a:lnSpc>
              <a:spcPct val="90000"/>
            </a:lnSpc>
            <a:spcBef>
              <a:spcPct val="0"/>
            </a:spcBef>
            <a:spcAft>
              <a:spcPct val="20000"/>
            </a:spcAft>
            <a:buClr>
              <a:srgbClr val="1CADE4"/>
            </a:buClr>
            <a:buFont typeface="Calibri" panose="020F0502020204030204" pitchFamily="34" charset="0"/>
            <a:buChar char="•"/>
          </a:pPr>
          <a:r>
            <a:rPr lang="en-US" sz="1600" kern="1200" dirty="0">
              <a:solidFill>
                <a:srgbClr val="0070C0"/>
              </a:solidFill>
              <a:latin typeface="+mn-lt"/>
              <a:ea typeface="+mn-ea"/>
              <a:cs typeface="+mn-cs"/>
            </a:rPr>
            <a:t>Produces probabilistic risk scores with interpretable categories: Low, Moderate, High Risk</a:t>
          </a:r>
        </a:p>
      </dsp:txBody>
      <dsp:txXfrm>
        <a:off x="0" y="2838240"/>
        <a:ext cx="8092440" cy="1146600"/>
      </dsp:txXfrm>
    </dsp:sp>
    <dsp:sp modelId="{E5B29AD5-478B-4D7D-9709-7924583DDD6E}">
      <dsp:nvSpPr>
        <dsp:cNvPr id="0" name=""/>
        <dsp:cNvSpPr/>
      </dsp:nvSpPr>
      <dsp:spPr>
        <a:xfrm>
          <a:off x="404622" y="2631599"/>
          <a:ext cx="5664708" cy="413280"/>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889000">
            <a:lnSpc>
              <a:spcPct val="90000"/>
            </a:lnSpc>
            <a:spcBef>
              <a:spcPct val="0"/>
            </a:spcBef>
            <a:spcAft>
              <a:spcPct val="35000"/>
            </a:spcAft>
            <a:buNone/>
          </a:pPr>
          <a:r>
            <a:rPr lang="en-US" sz="2000" kern="1200" dirty="0"/>
            <a:t>3️⃣ </a:t>
          </a:r>
          <a:r>
            <a:rPr lang="en-US" sz="2000" b="1" kern="1200" dirty="0">
              <a:latin typeface="Calibri" panose="020F0502020204030204"/>
              <a:ea typeface="+mn-ea"/>
              <a:cs typeface="+mn-cs"/>
            </a:rPr>
            <a:t>RISK</a:t>
          </a:r>
          <a:r>
            <a:rPr lang="en-US" sz="2000" kern="1200" dirty="0"/>
            <a:t> </a:t>
          </a:r>
          <a:r>
            <a:rPr lang="en-US" sz="2000" b="1" kern="1200" dirty="0">
              <a:latin typeface="Calibri" panose="020F0502020204030204"/>
              <a:ea typeface="+mn-ea"/>
              <a:cs typeface="+mn-cs"/>
            </a:rPr>
            <a:t>ASSESSMENT</a:t>
          </a:r>
          <a:r>
            <a:rPr lang="en-US" sz="2000" kern="1200" dirty="0"/>
            <a:t> </a:t>
          </a:r>
          <a:r>
            <a:rPr lang="en-US" sz="2000" b="1" kern="1200" dirty="0">
              <a:latin typeface="Calibri" panose="020F0502020204030204"/>
              <a:ea typeface="+mn-ea"/>
              <a:cs typeface="+mn-cs"/>
            </a:rPr>
            <a:t>FRAMEWORK</a:t>
          </a:r>
        </a:p>
      </dsp:txBody>
      <dsp:txXfrm>
        <a:off x="424797" y="2651774"/>
        <a:ext cx="5624358"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E3838-27C2-4E05-AF28-A93683595A98}">
      <dsp:nvSpPr>
        <dsp:cNvPr id="0" name=""/>
        <dsp:cNvSpPr/>
      </dsp:nvSpPr>
      <dsp:spPr>
        <a:xfrm>
          <a:off x="6406" y="485516"/>
          <a:ext cx="2535450" cy="760635"/>
        </a:xfrm>
        <a:prstGeom prst="chevron">
          <a:avLst>
            <a:gd name="adj" fmla="val 30000"/>
          </a:avLst>
        </a:prstGeom>
        <a:gradFill rotWithShape="0">
          <a:gsLst>
            <a:gs pos="0">
              <a:schemeClr val="accent2">
                <a:shade val="80000"/>
                <a:hueOff val="0"/>
                <a:satOff val="0"/>
                <a:lumOff val="0"/>
                <a:alphaOff val="0"/>
                <a:shade val="85000"/>
                <a:satMod val="130000"/>
              </a:schemeClr>
            </a:gs>
            <a:gs pos="34000">
              <a:schemeClr val="accent2">
                <a:shade val="80000"/>
                <a:hueOff val="0"/>
                <a:satOff val="0"/>
                <a:lumOff val="0"/>
                <a:alphaOff val="0"/>
                <a:shade val="87000"/>
                <a:satMod val="125000"/>
              </a:schemeClr>
            </a:gs>
            <a:gs pos="70000">
              <a:schemeClr val="accent2">
                <a:shade val="80000"/>
                <a:hueOff val="0"/>
                <a:satOff val="0"/>
                <a:lumOff val="0"/>
                <a:alphaOff val="0"/>
                <a:tint val="100000"/>
                <a:shade val="90000"/>
                <a:satMod val="130000"/>
              </a:schemeClr>
            </a:gs>
            <a:gs pos="100000">
              <a:schemeClr val="accent2">
                <a:shade val="80000"/>
                <a:hueOff val="0"/>
                <a:satOff val="0"/>
                <a:lumOff val="0"/>
                <a:alphaOff val="0"/>
                <a:tint val="100000"/>
                <a:shade val="100000"/>
                <a:satMod val="110000"/>
              </a:schemeClr>
            </a:gs>
          </a:gsLst>
          <a:path path="circle">
            <a:fillToRect l="100000" t="100000" r="100000" b="100000"/>
          </a:path>
        </a:gradFill>
        <a:ln w="12700" cap="flat" cmpd="sng" algn="ctr">
          <a:solidFill>
            <a:schemeClr val="accent2">
              <a:shade val="8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3917" tIns="93917" rIns="93917" bIns="93917" numCol="1" spcCol="1270" anchor="ctr" anchorCtr="0">
          <a:noAutofit/>
        </a:bodyPr>
        <a:lstStyle/>
        <a:p>
          <a:pPr marL="0" lvl="0" indent="0" algn="ctr" defTabSz="889000">
            <a:lnSpc>
              <a:spcPct val="90000"/>
            </a:lnSpc>
            <a:spcBef>
              <a:spcPct val="0"/>
            </a:spcBef>
            <a:spcAft>
              <a:spcPct val="35000"/>
            </a:spcAft>
            <a:buNone/>
          </a:pPr>
          <a:r>
            <a:rPr lang="en-US" sz="2000" b="1" kern="1200" dirty="0"/>
            <a:t>Data Source</a:t>
          </a:r>
        </a:p>
      </dsp:txBody>
      <dsp:txXfrm>
        <a:off x="234597" y="485516"/>
        <a:ext cx="2079069" cy="760635"/>
      </dsp:txXfrm>
    </dsp:sp>
    <dsp:sp modelId="{A8F3869D-642C-45E1-8FE4-2A236172EB09}">
      <dsp:nvSpPr>
        <dsp:cNvPr id="0" name=""/>
        <dsp:cNvSpPr/>
      </dsp:nvSpPr>
      <dsp:spPr>
        <a:xfrm>
          <a:off x="6406" y="1246151"/>
          <a:ext cx="2307259" cy="229169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2325" tIns="182325" rIns="182325" bIns="364650" numCol="1" spcCol="1270" anchor="t" anchorCtr="0">
          <a:noAutofit/>
        </a:bodyPr>
        <a:lstStyle/>
        <a:p>
          <a:pPr marL="0" lvl="0" indent="0" algn="l" defTabSz="666750">
            <a:lnSpc>
              <a:spcPct val="90000"/>
            </a:lnSpc>
            <a:spcBef>
              <a:spcPct val="0"/>
            </a:spcBef>
            <a:spcAft>
              <a:spcPct val="35000"/>
            </a:spcAft>
            <a:buNone/>
          </a:pPr>
          <a:r>
            <a:rPr lang="en-US" sz="1500" b="1" kern="1200" dirty="0"/>
            <a:t>MLB Statcast (Baseball Savant)</a:t>
          </a:r>
        </a:p>
        <a:p>
          <a:pPr marL="0" lvl="0" indent="0" algn="l" defTabSz="666750">
            <a:lnSpc>
              <a:spcPct val="90000"/>
            </a:lnSpc>
            <a:spcBef>
              <a:spcPct val="0"/>
            </a:spcBef>
            <a:spcAft>
              <a:spcPct val="35000"/>
            </a:spcAft>
            <a:buNone/>
          </a:pPr>
          <a:r>
            <a:rPr lang="en-US" sz="1500" b="1" kern="1200" dirty="0"/>
            <a:t>2015-2024 Seasons</a:t>
          </a:r>
        </a:p>
      </dsp:txBody>
      <dsp:txXfrm>
        <a:off x="6406" y="1246151"/>
        <a:ext cx="2307259" cy="2291691"/>
      </dsp:txXfrm>
    </dsp:sp>
    <dsp:sp modelId="{AA849B43-78F5-4814-9F5C-FC1A26E1184F}">
      <dsp:nvSpPr>
        <dsp:cNvPr id="0" name=""/>
        <dsp:cNvSpPr/>
      </dsp:nvSpPr>
      <dsp:spPr>
        <a:xfrm>
          <a:off x="2504174" y="485516"/>
          <a:ext cx="2535450" cy="760635"/>
        </a:xfrm>
        <a:prstGeom prst="chevron">
          <a:avLst>
            <a:gd name="adj" fmla="val 30000"/>
          </a:avLst>
        </a:prstGeom>
        <a:gradFill rotWithShape="0">
          <a:gsLst>
            <a:gs pos="0">
              <a:schemeClr val="accent2">
                <a:shade val="80000"/>
                <a:hueOff val="259796"/>
                <a:satOff val="-11129"/>
                <a:lumOff val="15349"/>
                <a:alphaOff val="0"/>
                <a:shade val="85000"/>
                <a:satMod val="130000"/>
              </a:schemeClr>
            </a:gs>
            <a:gs pos="34000">
              <a:schemeClr val="accent2">
                <a:shade val="80000"/>
                <a:hueOff val="259796"/>
                <a:satOff val="-11129"/>
                <a:lumOff val="15349"/>
                <a:alphaOff val="0"/>
                <a:shade val="87000"/>
                <a:satMod val="125000"/>
              </a:schemeClr>
            </a:gs>
            <a:gs pos="70000">
              <a:schemeClr val="accent2">
                <a:shade val="80000"/>
                <a:hueOff val="259796"/>
                <a:satOff val="-11129"/>
                <a:lumOff val="15349"/>
                <a:alphaOff val="0"/>
                <a:tint val="100000"/>
                <a:shade val="90000"/>
                <a:satMod val="130000"/>
              </a:schemeClr>
            </a:gs>
            <a:gs pos="100000">
              <a:schemeClr val="accent2">
                <a:shade val="80000"/>
                <a:hueOff val="259796"/>
                <a:satOff val="-11129"/>
                <a:lumOff val="15349"/>
                <a:alphaOff val="0"/>
                <a:tint val="100000"/>
                <a:shade val="100000"/>
                <a:satMod val="110000"/>
              </a:schemeClr>
            </a:gs>
          </a:gsLst>
          <a:path path="circle">
            <a:fillToRect l="100000" t="100000" r="100000" b="100000"/>
          </a:path>
        </a:gradFill>
        <a:ln w="12700" cap="flat" cmpd="sng" algn="ctr">
          <a:solidFill>
            <a:schemeClr val="accent2">
              <a:shade val="80000"/>
              <a:hueOff val="259796"/>
              <a:satOff val="-11129"/>
              <a:lumOff val="15349"/>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3917" tIns="93917" rIns="93917" bIns="93917" numCol="1" spcCol="1270" anchor="ctr" anchorCtr="0">
          <a:noAutofit/>
        </a:bodyPr>
        <a:lstStyle/>
        <a:p>
          <a:pPr marL="0" lvl="0" indent="0" algn="ctr" defTabSz="889000">
            <a:lnSpc>
              <a:spcPct val="90000"/>
            </a:lnSpc>
            <a:spcBef>
              <a:spcPct val="0"/>
            </a:spcBef>
            <a:spcAft>
              <a:spcPct val="35000"/>
            </a:spcAft>
            <a:buNone/>
          </a:pPr>
          <a:r>
            <a:rPr lang="en-US" sz="2000" b="1" kern="1200"/>
            <a:t>TJ Data</a:t>
          </a:r>
        </a:p>
      </dsp:txBody>
      <dsp:txXfrm>
        <a:off x="2732365" y="485516"/>
        <a:ext cx="2079069" cy="760635"/>
      </dsp:txXfrm>
    </dsp:sp>
    <dsp:sp modelId="{28AAF9AE-FD1B-418E-9C3F-26DCD95C508B}">
      <dsp:nvSpPr>
        <dsp:cNvPr id="0" name=""/>
        <dsp:cNvSpPr/>
      </dsp:nvSpPr>
      <dsp:spPr>
        <a:xfrm>
          <a:off x="2504174" y="1246151"/>
          <a:ext cx="2307259" cy="229169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2325" tIns="182325" rIns="182325" bIns="3646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1" kern="1200" dirty="0"/>
            <a:t>Open-Source comprehensive MLB injury file (Roegele)</a:t>
          </a:r>
        </a:p>
        <a:p>
          <a:pPr marL="0" lvl="0" indent="0" algn="l" defTabSz="666750">
            <a:lnSpc>
              <a:spcPct val="90000"/>
            </a:lnSpc>
            <a:spcBef>
              <a:spcPct val="0"/>
            </a:spcBef>
            <a:spcAft>
              <a:spcPct val="35000"/>
            </a:spcAft>
            <a:buFont typeface="Arial" panose="020B0604020202020204" pitchFamily="34" charset="0"/>
            <a:buNone/>
          </a:pPr>
          <a:r>
            <a:rPr lang="en-US" sz="1500" b="1" kern="1200" dirty="0"/>
            <a:t>Surgery dates, recovery timelines, surgery type, etc.</a:t>
          </a:r>
        </a:p>
      </dsp:txBody>
      <dsp:txXfrm>
        <a:off x="2504174" y="1246151"/>
        <a:ext cx="2307259" cy="2291691"/>
      </dsp:txXfrm>
    </dsp:sp>
    <dsp:sp modelId="{0F2EF00A-F720-466E-8771-35B10F818A80}">
      <dsp:nvSpPr>
        <dsp:cNvPr id="0" name=""/>
        <dsp:cNvSpPr/>
      </dsp:nvSpPr>
      <dsp:spPr>
        <a:xfrm>
          <a:off x="5001943" y="485516"/>
          <a:ext cx="2535450" cy="760635"/>
        </a:xfrm>
        <a:prstGeom prst="chevron">
          <a:avLst>
            <a:gd name="adj" fmla="val 30000"/>
          </a:avLst>
        </a:prstGeom>
        <a:gradFill rotWithShape="0">
          <a:gsLst>
            <a:gs pos="0">
              <a:schemeClr val="accent2">
                <a:shade val="80000"/>
                <a:hueOff val="519592"/>
                <a:satOff val="-22257"/>
                <a:lumOff val="30698"/>
                <a:alphaOff val="0"/>
                <a:shade val="85000"/>
                <a:satMod val="130000"/>
              </a:schemeClr>
            </a:gs>
            <a:gs pos="34000">
              <a:schemeClr val="accent2">
                <a:shade val="80000"/>
                <a:hueOff val="519592"/>
                <a:satOff val="-22257"/>
                <a:lumOff val="30698"/>
                <a:alphaOff val="0"/>
                <a:shade val="87000"/>
                <a:satMod val="125000"/>
              </a:schemeClr>
            </a:gs>
            <a:gs pos="70000">
              <a:schemeClr val="accent2">
                <a:shade val="80000"/>
                <a:hueOff val="519592"/>
                <a:satOff val="-22257"/>
                <a:lumOff val="30698"/>
                <a:alphaOff val="0"/>
                <a:tint val="100000"/>
                <a:shade val="90000"/>
                <a:satMod val="130000"/>
              </a:schemeClr>
            </a:gs>
            <a:gs pos="100000">
              <a:schemeClr val="accent2">
                <a:shade val="80000"/>
                <a:hueOff val="519592"/>
                <a:satOff val="-22257"/>
                <a:lumOff val="30698"/>
                <a:alphaOff val="0"/>
                <a:tint val="100000"/>
                <a:shade val="100000"/>
                <a:satMod val="110000"/>
              </a:schemeClr>
            </a:gs>
          </a:gsLst>
          <a:path path="circle">
            <a:fillToRect l="100000" t="100000" r="100000" b="100000"/>
          </a:path>
        </a:gradFill>
        <a:ln w="12700" cap="flat" cmpd="sng" algn="ctr">
          <a:solidFill>
            <a:schemeClr val="accent2">
              <a:shade val="80000"/>
              <a:hueOff val="519592"/>
              <a:satOff val="-22257"/>
              <a:lumOff val="30698"/>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3917" tIns="93917" rIns="93917" bIns="93917" numCol="1" spcCol="1270" anchor="ctr" anchorCtr="0">
          <a:noAutofit/>
        </a:bodyPr>
        <a:lstStyle/>
        <a:p>
          <a:pPr marL="0" lvl="0" indent="0" algn="ctr" defTabSz="889000">
            <a:lnSpc>
              <a:spcPct val="90000"/>
            </a:lnSpc>
            <a:spcBef>
              <a:spcPct val="0"/>
            </a:spcBef>
            <a:spcAft>
              <a:spcPct val="35000"/>
            </a:spcAft>
            <a:buNone/>
          </a:pPr>
          <a:r>
            <a:rPr lang="en-US" sz="2000" b="1" kern="1200"/>
            <a:t>Sample Characteristics</a:t>
          </a:r>
        </a:p>
      </dsp:txBody>
      <dsp:txXfrm>
        <a:off x="5230134" y="485516"/>
        <a:ext cx="2079069" cy="760635"/>
      </dsp:txXfrm>
    </dsp:sp>
    <dsp:sp modelId="{56A3DAA5-8136-4603-A387-F291DC492F89}">
      <dsp:nvSpPr>
        <dsp:cNvPr id="0" name=""/>
        <dsp:cNvSpPr/>
      </dsp:nvSpPr>
      <dsp:spPr>
        <a:xfrm>
          <a:off x="5001943" y="1246151"/>
          <a:ext cx="2307259" cy="229169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2325" tIns="182325" rIns="182325" bIns="3646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1" kern="1200" dirty="0"/>
            <a:t>1,100+ pitchers analyzed</a:t>
          </a:r>
        </a:p>
        <a:p>
          <a:pPr marL="0" lvl="0" indent="0" algn="l" defTabSz="666750">
            <a:lnSpc>
              <a:spcPct val="90000"/>
            </a:lnSpc>
            <a:spcBef>
              <a:spcPct val="0"/>
            </a:spcBef>
            <a:spcAft>
              <a:spcPct val="35000"/>
            </a:spcAft>
            <a:buFont typeface="Arial" panose="020B0604020202020204" pitchFamily="34" charset="0"/>
            <a:buNone/>
          </a:pPr>
          <a:r>
            <a:rPr lang="en-US" sz="1500" b="1" kern="1200" dirty="0"/>
            <a:t>5,700+ pitcher-season observations</a:t>
          </a:r>
        </a:p>
        <a:p>
          <a:pPr marL="0" lvl="0" indent="0" algn="l" defTabSz="666750">
            <a:lnSpc>
              <a:spcPct val="90000"/>
            </a:lnSpc>
            <a:spcBef>
              <a:spcPct val="0"/>
            </a:spcBef>
            <a:spcAft>
              <a:spcPct val="35000"/>
            </a:spcAft>
            <a:buFont typeface="Arial" panose="020B0604020202020204" pitchFamily="34" charset="0"/>
            <a:buNone/>
          </a:pPr>
          <a:r>
            <a:rPr lang="en-US" sz="1500" b="1" kern="1200" dirty="0"/>
            <a:t>140+ changepoints detected</a:t>
          </a:r>
        </a:p>
        <a:p>
          <a:pPr marL="0" lvl="0" indent="0" algn="l" defTabSz="666750">
            <a:lnSpc>
              <a:spcPct val="90000"/>
            </a:lnSpc>
            <a:spcBef>
              <a:spcPct val="0"/>
            </a:spcBef>
            <a:spcAft>
              <a:spcPct val="35000"/>
            </a:spcAft>
            <a:buFont typeface="Arial" panose="020B0604020202020204" pitchFamily="34" charset="0"/>
            <a:buNone/>
          </a:pPr>
          <a:r>
            <a:rPr lang="en-US" sz="1500" b="1" kern="1200" dirty="0"/>
            <a:t>Ages 20-45 covered</a:t>
          </a:r>
        </a:p>
      </dsp:txBody>
      <dsp:txXfrm>
        <a:off x="5001943" y="1246151"/>
        <a:ext cx="2307259" cy="22916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32653-8AE0-41D8-B50A-6E65526E5A5E}">
      <dsp:nvSpPr>
        <dsp:cNvPr id="0" name=""/>
        <dsp:cNvSpPr/>
      </dsp:nvSpPr>
      <dsp:spPr>
        <a:xfrm>
          <a:off x="602" y="1780314"/>
          <a:ext cx="1827578" cy="9137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WE CAN SEPARATE AGING FROM INJURY</a:t>
          </a:r>
        </a:p>
      </dsp:txBody>
      <dsp:txXfrm>
        <a:off x="27366" y="1807078"/>
        <a:ext cx="1774050" cy="860261"/>
      </dsp:txXfrm>
    </dsp:sp>
    <dsp:sp modelId="{26E974F7-5165-4661-AF33-39ABC680C155}">
      <dsp:nvSpPr>
        <dsp:cNvPr id="0" name=""/>
        <dsp:cNvSpPr/>
      </dsp:nvSpPr>
      <dsp:spPr>
        <a:xfrm>
          <a:off x="183360" y="2694103"/>
          <a:ext cx="182757" cy="756553"/>
        </a:xfrm>
        <a:custGeom>
          <a:avLst/>
          <a:gdLst/>
          <a:ahLst/>
          <a:cxnLst/>
          <a:rect l="0" t="0" r="0" b="0"/>
          <a:pathLst>
            <a:path>
              <a:moveTo>
                <a:pt x="0" y="0"/>
              </a:moveTo>
              <a:lnTo>
                <a:pt x="0" y="756553"/>
              </a:lnTo>
              <a:lnTo>
                <a:pt x="182757" y="7565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D65115-7764-437F-920C-25D81EC212DA}">
      <dsp:nvSpPr>
        <dsp:cNvPr id="0" name=""/>
        <dsp:cNvSpPr/>
      </dsp:nvSpPr>
      <dsp:spPr>
        <a:xfrm>
          <a:off x="366118" y="2922551"/>
          <a:ext cx="1617831" cy="10562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Bayesian models + changepoint detection = quantitative discrimination</a:t>
          </a:r>
        </a:p>
      </dsp:txBody>
      <dsp:txXfrm>
        <a:off x="397053" y="2953486"/>
        <a:ext cx="1555961" cy="994342"/>
      </dsp:txXfrm>
    </dsp:sp>
    <dsp:sp modelId="{7AA13CD0-801C-4852-942D-17987F468CBC}">
      <dsp:nvSpPr>
        <dsp:cNvPr id="0" name=""/>
        <dsp:cNvSpPr/>
      </dsp:nvSpPr>
      <dsp:spPr>
        <a:xfrm>
          <a:off x="2285076" y="1780314"/>
          <a:ext cx="1827578" cy="9137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VELOCITY SHOWS CLEAR PATTERNS</a:t>
          </a:r>
        </a:p>
      </dsp:txBody>
      <dsp:txXfrm>
        <a:off x="2311840" y="1807078"/>
        <a:ext cx="1774050" cy="860261"/>
      </dsp:txXfrm>
    </dsp:sp>
    <dsp:sp modelId="{82B66EDB-188F-4341-9892-FBA702EC2898}">
      <dsp:nvSpPr>
        <dsp:cNvPr id="0" name=""/>
        <dsp:cNvSpPr/>
      </dsp:nvSpPr>
      <dsp:spPr>
        <a:xfrm>
          <a:off x="2467834" y="2694103"/>
          <a:ext cx="182757" cy="756553"/>
        </a:xfrm>
        <a:custGeom>
          <a:avLst/>
          <a:gdLst/>
          <a:ahLst/>
          <a:cxnLst/>
          <a:rect l="0" t="0" r="0" b="0"/>
          <a:pathLst>
            <a:path>
              <a:moveTo>
                <a:pt x="0" y="0"/>
              </a:moveTo>
              <a:lnTo>
                <a:pt x="0" y="756553"/>
              </a:lnTo>
              <a:lnTo>
                <a:pt x="182757" y="7565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C67726-8763-4D7B-BC16-3B4BE3B74A83}">
      <dsp:nvSpPr>
        <dsp:cNvPr id="0" name=""/>
        <dsp:cNvSpPr/>
      </dsp:nvSpPr>
      <dsp:spPr>
        <a:xfrm>
          <a:off x="2650591" y="2922551"/>
          <a:ext cx="1617831" cy="10562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Peak at mid 20’s, predictable decline, measurable TJ effects</a:t>
          </a:r>
        </a:p>
      </dsp:txBody>
      <dsp:txXfrm>
        <a:off x="2681526" y="2953486"/>
        <a:ext cx="1555961" cy="994342"/>
      </dsp:txXfrm>
    </dsp:sp>
    <dsp:sp modelId="{D98E6341-61E7-495F-8C75-67B0DAF723F3}">
      <dsp:nvSpPr>
        <dsp:cNvPr id="0" name=""/>
        <dsp:cNvSpPr/>
      </dsp:nvSpPr>
      <dsp:spPr>
        <a:xfrm>
          <a:off x="4569549" y="1780314"/>
          <a:ext cx="1827578" cy="9137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ACTIONABLE FRAMEWORK</a:t>
          </a:r>
        </a:p>
      </dsp:txBody>
      <dsp:txXfrm>
        <a:off x="4596313" y="1807078"/>
        <a:ext cx="1774050" cy="860261"/>
      </dsp:txXfrm>
    </dsp:sp>
    <dsp:sp modelId="{3FA8AB94-F715-45D3-95BF-0A27F89F62FD}">
      <dsp:nvSpPr>
        <dsp:cNvPr id="0" name=""/>
        <dsp:cNvSpPr/>
      </dsp:nvSpPr>
      <dsp:spPr>
        <a:xfrm>
          <a:off x="4752307" y="2694103"/>
          <a:ext cx="182757" cy="756553"/>
        </a:xfrm>
        <a:custGeom>
          <a:avLst/>
          <a:gdLst/>
          <a:ahLst/>
          <a:cxnLst/>
          <a:rect l="0" t="0" r="0" b="0"/>
          <a:pathLst>
            <a:path>
              <a:moveTo>
                <a:pt x="0" y="0"/>
              </a:moveTo>
              <a:lnTo>
                <a:pt x="0" y="756553"/>
              </a:lnTo>
              <a:lnTo>
                <a:pt x="182757" y="7565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4C5CE-3C67-4A77-BC1B-6188FBF54C47}">
      <dsp:nvSpPr>
        <dsp:cNvPr id="0" name=""/>
        <dsp:cNvSpPr/>
      </dsp:nvSpPr>
      <dsp:spPr>
        <a:xfrm>
          <a:off x="4935065" y="2922551"/>
          <a:ext cx="1617831" cy="10562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Risk scores, projections, uncertainty quantification</a:t>
          </a:r>
        </a:p>
      </dsp:txBody>
      <dsp:txXfrm>
        <a:off x="4966000" y="2953486"/>
        <a:ext cx="1555961" cy="994342"/>
      </dsp:txXfrm>
    </dsp:sp>
    <dsp:sp modelId="{19FF5599-CDB2-4804-AD7C-AD9A3FF56A6D}">
      <dsp:nvSpPr>
        <dsp:cNvPr id="0" name=""/>
        <dsp:cNvSpPr/>
      </dsp:nvSpPr>
      <dsp:spPr>
        <a:xfrm>
          <a:off x="4752307" y="2694103"/>
          <a:ext cx="182757" cy="2041213"/>
        </a:xfrm>
        <a:custGeom>
          <a:avLst/>
          <a:gdLst/>
          <a:ahLst/>
          <a:cxnLst/>
          <a:rect l="0" t="0" r="0" b="0"/>
          <a:pathLst>
            <a:path>
              <a:moveTo>
                <a:pt x="0" y="0"/>
              </a:moveTo>
              <a:lnTo>
                <a:pt x="0" y="2041213"/>
              </a:lnTo>
              <a:lnTo>
                <a:pt x="182757" y="204121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786E70-2548-4463-8A18-AAEC15DA9F01}">
      <dsp:nvSpPr>
        <dsp:cNvPr id="0" name=""/>
        <dsp:cNvSpPr/>
      </dsp:nvSpPr>
      <dsp:spPr>
        <a:xfrm>
          <a:off x="4935065" y="4207211"/>
          <a:ext cx="1617831" cy="10562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Able to develop actionable, practical impacts!</a:t>
          </a:r>
        </a:p>
      </dsp:txBody>
      <dsp:txXfrm>
        <a:off x="4966000" y="4238146"/>
        <a:ext cx="1555961" cy="994342"/>
      </dsp:txXfrm>
    </dsp:sp>
    <dsp:sp modelId="{EBFCDDBD-E7D6-417E-8EFF-10EADE4B8680}">
      <dsp:nvSpPr>
        <dsp:cNvPr id="0" name=""/>
        <dsp:cNvSpPr/>
      </dsp:nvSpPr>
      <dsp:spPr>
        <a:xfrm>
          <a:off x="6854023" y="1780314"/>
          <a:ext cx="1827578" cy="9137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APPLICABLE TO ALL CAREER STAGES</a:t>
          </a:r>
        </a:p>
      </dsp:txBody>
      <dsp:txXfrm>
        <a:off x="6880787" y="1807078"/>
        <a:ext cx="1774050" cy="860261"/>
      </dsp:txXfrm>
    </dsp:sp>
    <dsp:sp modelId="{91A6187C-4A33-4357-93DB-B1C198860DB8}">
      <dsp:nvSpPr>
        <dsp:cNvPr id="0" name=""/>
        <dsp:cNvSpPr/>
      </dsp:nvSpPr>
      <dsp:spPr>
        <a:xfrm>
          <a:off x="7036781" y="2694103"/>
          <a:ext cx="182757" cy="756553"/>
        </a:xfrm>
        <a:custGeom>
          <a:avLst/>
          <a:gdLst/>
          <a:ahLst/>
          <a:cxnLst/>
          <a:rect l="0" t="0" r="0" b="0"/>
          <a:pathLst>
            <a:path>
              <a:moveTo>
                <a:pt x="0" y="0"/>
              </a:moveTo>
              <a:lnTo>
                <a:pt x="0" y="756553"/>
              </a:lnTo>
              <a:lnTo>
                <a:pt x="182757" y="7565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05C3E-BCC3-408C-ACE0-5C68A02D7F6B}">
      <dsp:nvSpPr>
        <dsp:cNvPr id="0" name=""/>
        <dsp:cNvSpPr/>
      </dsp:nvSpPr>
      <dsp:spPr>
        <a:xfrm>
          <a:off x="7219539" y="2922551"/>
          <a:ext cx="1617831" cy="10562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Veterans (retrospective) AND rookies (prospective)</a:t>
          </a:r>
        </a:p>
      </dsp:txBody>
      <dsp:txXfrm>
        <a:off x="7250474" y="2953486"/>
        <a:ext cx="1555961" cy="9943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5DF8F-D377-4501-8CE7-B0B031587DAD}">
      <dsp:nvSpPr>
        <dsp:cNvPr id="0" name=""/>
        <dsp:cNvSpPr/>
      </dsp:nvSpPr>
      <dsp:spPr>
        <a:xfrm>
          <a:off x="0" y="114538"/>
          <a:ext cx="5339729" cy="11188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Velo may go up if a pitcher’s velo has been held back by a slowly deteriorating UCL</a:t>
          </a:r>
        </a:p>
      </dsp:txBody>
      <dsp:txXfrm>
        <a:off x="54616" y="169154"/>
        <a:ext cx="5230497" cy="1009580"/>
      </dsp:txXfrm>
    </dsp:sp>
    <dsp:sp modelId="{8452A501-64AE-4096-83BB-489DE94F59B8}">
      <dsp:nvSpPr>
        <dsp:cNvPr id="0" name=""/>
        <dsp:cNvSpPr/>
      </dsp:nvSpPr>
      <dsp:spPr>
        <a:xfrm>
          <a:off x="0" y="1290951"/>
          <a:ext cx="5339729" cy="11188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Velo may go up if TJ takes place during a player’s natural velocity increase/development period (i.e. developing young players)</a:t>
          </a:r>
        </a:p>
      </dsp:txBody>
      <dsp:txXfrm>
        <a:off x="54616" y="1345567"/>
        <a:ext cx="5230497" cy="1009580"/>
      </dsp:txXfrm>
    </dsp:sp>
    <dsp:sp modelId="{F2028B31-F63B-4BCE-8EA5-5C973D04DCD8}">
      <dsp:nvSpPr>
        <dsp:cNvPr id="0" name=""/>
        <dsp:cNvSpPr/>
      </dsp:nvSpPr>
      <dsp:spPr>
        <a:xfrm>
          <a:off x="0" y="2409764"/>
          <a:ext cx="5339729" cy="972900"/>
        </a:xfrm>
        <a:prstGeom prst="roundRect">
          <a:avLst/>
        </a:prstGeom>
        <a:solidFill>
          <a:schemeClr val="accent2">
            <a:lumMod val="20000"/>
            <a:lumOff val="80000"/>
          </a:schemeClr>
        </a:solidFill>
        <a:ln>
          <a:noFill/>
        </a:ln>
        <a:effectLst>
          <a:softEdge rad="12700"/>
        </a:effectLst>
      </dsp:spPr>
      <dsp:style>
        <a:lnRef idx="0">
          <a:scrgbClr r="0" g="0" b="0"/>
        </a:lnRef>
        <a:fillRef idx="0">
          <a:scrgbClr r="0" g="0" b="0"/>
        </a:fillRef>
        <a:effectRef idx="0">
          <a:scrgbClr r="0" g="0" b="0"/>
        </a:effectRef>
        <a:fontRef idx="minor"/>
      </dsp:style>
      <dsp:txBody>
        <a:bodyPr spcFirstLastPara="0" vert="horz" wrap="square" lIns="169536"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Byproducts of a TJ surgery rehab program for example new leg strength, can lead to yielding new velo</a:t>
          </a:r>
        </a:p>
        <a:p>
          <a:pPr marL="114300" lvl="1" indent="-114300" algn="l" defTabSz="622300">
            <a:lnSpc>
              <a:spcPct val="90000"/>
            </a:lnSpc>
            <a:spcBef>
              <a:spcPct val="0"/>
            </a:spcBef>
            <a:spcAft>
              <a:spcPct val="20000"/>
            </a:spcAft>
            <a:buChar char="•"/>
          </a:pPr>
          <a:r>
            <a:rPr lang="en-US" sz="1400" kern="1200" dirty="0"/>
            <a:t>Players following TJ surgery and rehab tend to concentrate much more on developing great pitching mechanics</a:t>
          </a:r>
        </a:p>
      </dsp:txBody>
      <dsp:txXfrm>
        <a:off x="47493" y="2457257"/>
        <a:ext cx="5244743" cy="877914"/>
      </dsp:txXfrm>
    </dsp:sp>
    <dsp:sp modelId="{5DAD7A24-9647-4616-8991-C99C13C7EDEF}">
      <dsp:nvSpPr>
        <dsp:cNvPr id="0" name=""/>
        <dsp:cNvSpPr/>
      </dsp:nvSpPr>
      <dsp:spPr>
        <a:xfrm>
          <a:off x="0" y="3467025"/>
          <a:ext cx="5339729" cy="11188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Velo may go up because of the rehab process with energized discipline and increased strength in the legs, core, and arm</a:t>
          </a:r>
        </a:p>
      </dsp:txBody>
      <dsp:txXfrm>
        <a:off x="54616" y="3521641"/>
        <a:ext cx="5230497" cy="1009580"/>
      </dsp:txXfrm>
    </dsp:sp>
    <dsp:sp modelId="{9598990B-3802-4D47-9846-6A198DC3E7E2}">
      <dsp:nvSpPr>
        <dsp:cNvPr id="0" name=""/>
        <dsp:cNvSpPr/>
      </dsp:nvSpPr>
      <dsp:spPr>
        <a:xfrm>
          <a:off x="0" y="4673615"/>
          <a:ext cx="5339729" cy="1118812"/>
        </a:xfrm>
        <a:prstGeom prst="roundRect">
          <a:avLst/>
        </a:prstGeom>
        <a:solidFill>
          <a:srgbClr val="FF5050"/>
        </a:solidFill>
        <a:ln w="25400" cap="flat" cmpd="sng" algn="ctr">
          <a:solidFill>
            <a:srgbClr val="FF505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1" kern="1200" dirty="0"/>
            <a:t>With these in mind, we can say that TJ surgery may be associated with increased velocity, but TJ surgery is not causal to increased velo</a:t>
          </a:r>
          <a:endParaRPr lang="en-US" sz="2000" kern="1200" dirty="0"/>
        </a:p>
      </dsp:txBody>
      <dsp:txXfrm>
        <a:off x="54616" y="4728231"/>
        <a:ext cx="5230497" cy="10095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4A3A9-E0B2-40E3-A458-FBB5C8649B8C}">
      <dsp:nvSpPr>
        <dsp:cNvPr id="0" name=""/>
        <dsp:cNvSpPr/>
      </dsp:nvSpPr>
      <dsp:spPr>
        <a:xfrm>
          <a:off x="2809" y="371818"/>
          <a:ext cx="1521221" cy="91273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CONTRACT NEGOTIATIONS:</a:t>
          </a:r>
        </a:p>
      </dsp:txBody>
      <dsp:txXfrm>
        <a:off x="2809" y="371818"/>
        <a:ext cx="1521221" cy="912733"/>
      </dsp:txXfrm>
    </dsp:sp>
    <dsp:sp modelId="{D043A477-5BF9-4B84-B48F-D4BA8D030D42}">
      <dsp:nvSpPr>
        <dsp:cNvPr id="0" name=""/>
        <dsp:cNvSpPr/>
      </dsp:nvSpPr>
      <dsp:spPr>
        <a:xfrm>
          <a:off x="1676153" y="371818"/>
          <a:ext cx="1521221" cy="912733"/>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INJURY RECOVERY:</a:t>
          </a:r>
        </a:p>
      </dsp:txBody>
      <dsp:txXfrm>
        <a:off x="1676153" y="371818"/>
        <a:ext cx="1521221" cy="912733"/>
      </dsp:txXfrm>
    </dsp:sp>
    <dsp:sp modelId="{CDD7B6F8-6731-441D-BD32-6B24A4D503ED}">
      <dsp:nvSpPr>
        <dsp:cNvPr id="0" name=""/>
        <dsp:cNvSpPr/>
      </dsp:nvSpPr>
      <dsp:spPr>
        <a:xfrm>
          <a:off x="3349498" y="371818"/>
          <a:ext cx="1521221" cy="912733"/>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ROSTER MANAGEMENT:</a:t>
          </a:r>
        </a:p>
      </dsp:txBody>
      <dsp:txXfrm>
        <a:off x="3349498" y="371818"/>
        <a:ext cx="1521221" cy="912733"/>
      </dsp:txXfrm>
    </dsp:sp>
    <dsp:sp modelId="{1983F9CF-37BD-4B94-BB50-1D184DD3D656}">
      <dsp:nvSpPr>
        <dsp:cNvPr id="0" name=""/>
        <dsp:cNvSpPr/>
      </dsp:nvSpPr>
      <dsp:spPr>
        <a:xfrm>
          <a:off x="5022842" y="371818"/>
          <a:ext cx="1521221" cy="912733"/>
        </a:xfrm>
        <a:prstGeom prst="rect">
          <a:avLst/>
        </a:prstGeom>
        <a:solidFill>
          <a:schemeClr val="accent4">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TRADE TIMING:</a:t>
          </a:r>
        </a:p>
      </dsp:txBody>
      <dsp:txXfrm>
        <a:off x="5022842" y="371818"/>
        <a:ext cx="1521221" cy="912733"/>
      </dsp:txXfrm>
    </dsp:sp>
    <dsp:sp modelId="{9F932949-6B5B-4C1F-A0DB-98C55B5AAC16}">
      <dsp:nvSpPr>
        <dsp:cNvPr id="0" name=""/>
        <dsp:cNvSpPr/>
      </dsp:nvSpPr>
      <dsp:spPr>
        <a:xfrm>
          <a:off x="6696186" y="371818"/>
          <a:ext cx="1521221" cy="912733"/>
        </a:xfrm>
        <a:prstGeom prst="rect">
          <a:avLst/>
        </a:prstGeom>
        <a:solidFill>
          <a:schemeClr val="accent3">
            <a:lumMod val="50000"/>
          </a:scheme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EARLY-CAREER PROJECTIONS:</a:t>
          </a:r>
          <a:endParaRPr lang="en-US" sz="1300" kern="1200" dirty="0">
            <a:solidFill>
              <a:prstClr val="white"/>
            </a:solidFill>
            <a:latin typeface="Calibri" panose="020F0502020204030204"/>
            <a:ea typeface="+mn-ea"/>
            <a:cs typeface="+mn-cs"/>
          </a:endParaRPr>
        </a:p>
      </dsp:txBody>
      <dsp:txXfrm>
        <a:off x="6696186" y="371818"/>
        <a:ext cx="1521221" cy="912733"/>
      </dsp:txXfrm>
    </dsp:sp>
    <dsp:sp modelId="{E9E454BB-4DE7-410E-95A6-1E81C4B044B3}">
      <dsp:nvSpPr>
        <dsp:cNvPr id="0" name=""/>
        <dsp:cNvSpPr/>
      </dsp:nvSpPr>
      <dsp:spPr>
        <a:xfrm>
          <a:off x="2809" y="1436673"/>
          <a:ext cx="1521221" cy="912733"/>
        </a:xfrm>
        <a:prstGeom prst="rect">
          <a:avLst/>
        </a:prstGeom>
        <a:solidFill>
          <a:srgbClr val="2683C6">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Objective risk assessment for free agents</a:t>
          </a:r>
        </a:p>
      </dsp:txBody>
      <dsp:txXfrm>
        <a:off x="2809" y="1436673"/>
        <a:ext cx="1521221" cy="912733"/>
      </dsp:txXfrm>
    </dsp:sp>
    <dsp:sp modelId="{F353F5F0-723B-439C-AB3F-37B9365923E7}">
      <dsp:nvSpPr>
        <dsp:cNvPr id="0" name=""/>
        <dsp:cNvSpPr/>
      </dsp:nvSpPr>
      <dsp:spPr>
        <a:xfrm>
          <a:off x="1676153" y="1436673"/>
          <a:ext cx="1521221" cy="912733"/>
        </a:xfrm>
        <a:prstGeom prst="rect">
          <a:avLst/>
        </a:prstGeom>
        <a:solidFill>
          <a:srgbClr val="28C4C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t>Set realistic TJ recovery expectations</a:t>
          </a:r>
          <a:endParaRPr lang="en-US" sz="1300" kern="1200" dirty="0">
            <a:solidFill>
              <a:prstClr val="white"/>
            </a:solidFill>
            <a:latin typeface="Calibri" panose="020F0502020204030204"/>
            <a:ea typeface="+mn-ea"/>
            <a:cs typeface="+mn-cs"/>
          </a:endParaRPr>
        </a:p>
      </dsp:txBody>
      <dsp:txXfrm>
        <a:off x="1676153" y="1436673"/>
        <a:ext cx="1521221" cy="912733"/>
      </dsp:txXfrm>
    </dsp:sp>
    <dsp:sp modelId="{198591EA-B3F1-4692-8B6C-6905D7773C69}">
      <dsp:nvSpPr>
        <dsp:cNvPr id="0" name=""/>
        <dsp:cNvSpPr/>
      </dsp:nvSpPr>
      <dsp:spPr>
        <a:xfrm>
          <a:off x="3349498" y="1436673"/>
          <a:ext cx="1521221" cy="912733"/>
        </a:xfrm>
        <a:prstGeom prst="rect">
          <a:avLst/>
        </a:prstGeom>
        <a:solidFill>
          <a:srgbClr val="42BA97">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Monitor entire pitching staff risk profiles</a:t>
          </a:r>
        </a:p>
      </dsp:txBody>
      <dsp:txXfrm>
        <a:off x="3349498" y="1436673"/>
        <a:ext cx="1521221" cy="912733"/>
      </dsp:txXfrm>
    </dsp:sp>
    <dsp:sp modelId="{F419DA2C-ACD0-47AD-B3EA-799782A9B816}">
      <dsp:nvSpPr>
        <dsp:cNvPr id="0" name=""/>
        <dsp:cNvSpPr/>
      </dsp:nvSpPr>
      <dsp:spPr>
        <a:xfrm>
          <a:off x="5022842" y="1436673"/>
          <a:ext cx="1521221" cy="912733"/>
        </a:xfrm>
        <a:prstGeom prst="rect">
          <a:avLst/>
        </a:prstGeom>
        <a:solidFill>
          <a:schemeClr val="accent4">
            <a:lumMod val="75000"/>
          </a:scheme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Identify pitchers approaching high-risk </a:t>
          </a:r>
          <a:r>
            <a:rPr lang="en-US" sz="1300" kern="1200" dirty="0">
              <a:solidFill>
                <a:prstClr val="white"/>
              </a:solidFill>
              <a:latin typeface="Calibri" panose="020F0502020204030204"/>
              <a:ea typeface="+mn-ea"/>
              <a:cs typeface="+mn-cs"/>
            </a:rPr>
            <a:t>windows</a:t>
          </a:r>
        </a:p>
      </dsp:txBody>
      <dsp:txXfrm>
        <a:off x="5022842" y="1436673"/>
        <a:ext cx="1521221" cy="912733"/>
      </dsp:txXfrm>
    </dsp:sp>
    <dsp:sp modelId="{6D5C4A68-3B73-4EFD-B854-63B3E7E9DEBE}">
      <dsp:nvSpPr>
        <dsp:cNvPr id="0" name=""/>
        <dsp:cNvSpPr/>
      </dsp:nvSpPr>
      <dsp:spPr>
        <a:xfrm>
          <a:off x="6696186" y="1436673"/>
          <a:ext cx="1521221" cy="912733"/>
        </a:xfrm>
        <a:prstGeom prst="rect">
          <a:avLst/>
        </a:prstGeom>
        <a:solidFill>
          <a:schemeClr val="accent3">
            <a:lumMod val="50000"/>
          </a:scheme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Optimize workload during peak years</a:t>
          </a:r>
          <a:endParaRPr lang="en-US" sz="1300" kern="1200" dirty="0">
            <a:solidFill>
              <a:prstClr val="white"/>
            </a:solidFill>
            <a:latin typeface="Calibri" panose="020F0502020204030204"/>
            <a:ea typeface="+mn-ea"/>
            <a:cs typeface="+mn-cs"/>
          </a:endParaRPr>
        </a:p>
      </dsp:txBody>
      <dsp:txXfrm>
        <a:off x="6696186" y="1436673"/>
        <a:ext cx="1521221" cy="912733"/>
      </dsp:txXfrm>
    </dsp:sp>
    <dsp:sp modelId="{B40E4BCF-73BD-4A89-9533-10E52734F8CE}">
      <dsp:nvSpPr>
        <dsp:cNvPr id="0" name=""/>
        <dsp:cNvSpPr/>
      </dsp:nvSpPr>
      <dsp:spPr>
        <a:xfrm>
          <a:off x="2809" y="2501528"/>
          <a:ext cx="1521221" cy="912733"/>
        </a:xfrm>
        <a:prstGeom prst="rect">
          <a:avLst/>
        </a:prstGeom>
        <a:solidFill>
          <a:srgbClr val="2683C6">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Project velocity through contract years with uncertainty</a:t>
          </a:r>
        </a:p>
      </dsp:txBody>
      <dsp:txXfrm>
        <a:off x="2809" y="2501528"/>
        <a:ext cx="1521221" cy="912733"/>
      </dsp:txXfrm>
    </dsp:sp>
    <dsp:sp modelId="{06EC70FB-D84C-42E0-B775-B6769656A983}">
      <dsp:nvSpPr>
        <dsp:cNvPr id="0" name=""/>
        <dsp:cNvSpPr/>
      </dsp:nvSpPr>
      <dsp:spPr>
        <a:xfrm>
          <a:off x="1676153" y="2501528"/>
          <a:ext cx="1521221" cy="912733"/>
        </a:xfrm>
        <a:prstGeom prst="rect">
          <a:avLst/>
        </a:prstGeom>
        <a:solidFill>
          <a:srgbClr val="28C4C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t>Identify problematic recoveries early</a:t>
          </a:r>
          <a:endParaRPr lang="en-US" sz="1300" kern="1200" dirty="0">
            <a:solidFill>
              <a:prstClr val="white"/>
            </a:solidFill>
            <a:latin typeface="Calibri" panose="020F0502020204030204"/>
            <a:ea typeface="+mn-ea"/>
            <a:cs typeface="+mn-cs"/>
          </a:endParaRPr>
        </a:p>
      </dsp:txBody>
      <dsp:txXfrm>
        <a:off x="1676153" y="2501528"/>
        <a:ext cx="1521221" cy="912733"/>
      </dsp:txXfrm>
    </dsp:sp>
    <dsp:sp modelId="{080D0416-85E6-49C7-A7DE-A86376715FED}">
      <dsp:nvSpPr>
        <dsp:cNvPr id="0" name=""/>
        <dsp:cNvSpPr/>
      </dsp:nvSpPr>
      <dsp:spPr>
        <a:xfrm>
          <a:off x="3349498" y="2501528"/>
          <a:ext cx="1521221" cy="912733"/>
        </a:xfrm>
        <a:prstGeom prst="rect">
          <a:avLst/>
        </a:prstGeom>
        <a:solidFill>
          <a:srgbClr val="42BA97">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Inform demotion/DFA decisions objectively</a:t>
          </a:r>
        </a:p>
      </dsp:txBody>
      <dsp:txXfrm>
        <a:off x="3349498" y="2501528"/>
        <a:ext cx="1521221" cy="912733"/>
      </dsp:txXfrm>
    </dsp:sp>
    <dsp:sp modelId="{68D4638A-1197-4901-8B1C-A79FAB191DF1}">
      <dsp:nvSpPr>
        <dsp:cNvPr id="0" name=""/>
        <dsp:cNvSpPr/>
      </dsp:nvSpPr>
      <dsp:spPr>
        <a:xfrm>
          <a:off x="5022842" y="2501528"/>
          <a:ext cx="1521221" cy="912733"/>
        </a:xfrm>
        <a:prstGeom prst="rect">
          <a:avLst/>
        </a:prstGeom>
        <a:solidFill>
          <a:schemeClr val="accent4">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Maximize return before market recognizes decline</a:t>
          </a:r>
        </a:p>
      </dsp:txBody>
      <dsp:txXfrm>
        <a:off x="5022842" y="2501528"/>
        <a:ext cx="1521221" cy="912733"/>
      </dsp:txXfrm>
    </dsp:sp>
    <dsp:sp modelId="{21568DE2-0EDC-4489-A268-081464685C1D}">
      <dsp:nvSpPr>
        <dsp:cNvPr id="0" name=""/>
        <dsp:cNvSpPr/>
      </dsp:nvSpPr>
      <dsp:spPr>
        <a:xfrm>
          <a:off x="6696186" y="2501528"/>
          <a:ext cx="1521221" cy="912733"/>
        </a:xfrm>
        <a:prstGeom prst="rect">
          <a:avLst/>
        </a:prstGeom>
        <a:solidFill>
          <a:srgbClr val="28C4CC">
            <a:lumMod val="5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200" kern="1200" dirty="0">
              <a:solidFill>
                <a:prstClr val="white"/>
              </a:solidFill>
              <a:latin typeface="Calibri" panose="020F0502020204030204"/>
              <a:ea typeface="+mn-ea"/>
              <a:cs typeface="+mn-cs"/>
            </a:rPr>
            <a:t>Support development and identify pitcher-specific decline onset timing</a:t>
          </a:r>
        </a:p>
      </dsp:txBody>
      <dsp:txXfrm>
        <a:off x="6696186" y="2501528"/>
        <a:ext cx="1521221" cy="9127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DD9EA-2BB0-4953-A88A-B91FDAB428B2}">
      <dsp:nvSpPr>
        <dsp:cNvPr id="0" name=""/>
        <dsp:cNvSpPr/>
      </dsp:nvSpPr>
      <dsp:spPr>
        <a:xfrm>
          <a:off x="0" y="1491"/>
          <a:ext cx="5590760" cy="430750"/>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1️⃣ EXPAND PITCH TYPES</a:t>
          </a:r>
        </a:p>
      </dsp:txBody>
      <dsp:txXfrm>
        <a:off x="21027" y="22518"/>
        <a:ext cx="5548706" cy="388696"/>
      </dsp:txXfrm>
    </dsp:sp>
    <dsp:sp modelId="{0190BE35-8D03-4D04-909E-79485C57C999}">
      <dsp:nvSpPr>
        <dsp:cNvPr id="0" name=""/>
        <dsp:cNvSpPr/>
      </dsp:nvSpPr>
      <dsp:spPr>
        <a:xfrm>
          <a:off x="0" y="432241"/>
          <a:ext cx="5590760" cy="844560"/>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750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Breaking balls, off-speed pitches; pitch-specific decline models</a:t>
          </a:r>
        </a:p>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Pitch-specific aging curves</a:t>
          </a:r>
        </a:p>
      </dsp:txBody>
      <dsp:txXfrm>
        <a:off x="0" y="432241"/>
        <a:ext cx="5590760" cy="844560"/>
      </dsp:txXfrm>
    </dsp:sp>
    <dsp:sp modelId="{55447B02-CB0F-4F91-96DA-679807DF772A}">
      <dsp:nvSpPr>
        <dsp:cNvPr id="0" name=""/>
        <dsp:cNvSpPr/>
      </dsp:nvSpPr>
      <dsp:spPr>
        <a:xfrm>
          <a:off x="0" y="1276801"/>
          <a:ext cx="5590760" cy="531989"/>
        </a:xfrm>
        <a:prstGeom prst="roundRect">
          <a:avLst/>
        </a:prstGeom>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2️⃣ WORKLOAD INTEGRATION</a:t>
          </a:r>
        </a:p>
      </dsp:txBody>
      <dsp:txXfrm>
        <a:off x="25970" y="1302771"/>
        <a:ext cx="5538820" cy="480049"/>
      </dsp:txXfrm>
    </dsp:sp>
    <dsp:sp modelId="{35180259-DCE6-452E-B709-B1278E42ACD1}">
      <dsp:nvSpPr>
        <dsp:cNvPr id="0" name=""/>
        <dsp:cNvSpPr/>
      </dsp:nvSpPr>
      <dsp:spPr>
        <a:xfrm>
          <a:off x="0" y="1808790"/>
          <a:ext cx="5590760" cy="1002914"/>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750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Innings pitched, pitch counts, days rest, high-stress innings, etc.</a:t>
          </a:r>
        </a:p>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Biomechanical stress indicators (High-effort pitches, max effort pitch percentage, usage patterns, etc.)</a:t>
          </a:r>
        </a:p>
      </dsp:txBody>
      <dsp:txXfrm>
        <a:off x="0" y="1808790"/>
        <a:ext cx="5590760" cy="1002914"/>
      </dsp:txXfrm>
    </dsp:sp>
    <dsp:sp modelId="{22B1860D-D5B5-4DFA-81CD-8D1B7E8FE707}">
      <dsp:nvSpPr>
        <dsp:cNvPr id="0" name=""/>
        <dsp:cNvSpPr/>
      </dsp:nvSpPr>
      <dsp:spPr>
        <a:xfrm>
          <a:off x="0" y="2811705"/>
          <a:ext cx="5590760" cy="632263"/>
        </a:xfrm>
        <a:prstGeom prst="roundRect">
          <a:avLst/>
        </a:prstGeom>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3️⃣ INJURY PREDICTION BEYOND RISK SCORES</a:t>
          </a:r>
          <a:endParaRPr lang="en-US" sz="2000" b="1" kern="1200" dirty="0">
            <a:solidFill>
              <a:schemeClr val="tx1"/>
            </a:solidFill>
            <a:latin typeface="+mn-lt"/>
            <a:ea typeface="+mn-ea"/>
            <a:cs typeface="+mn-cs"/>
          </a:endParaRPr>
        </a:p>
      </dsp:txBody>
      <dsp:txXfrm>
        <a:off x="30865" y="2842570"/>
        <a:ext cx="5529030" cy="570533"/>
      </dsp:txXfrm>
    </dsp:sp>
    <dsp:sp modelId="{872A6A3B-84C8-4D60-A1DB-3CEE7C2DBED6}">
      <dsp:nvSpPr>
        <dsp:cNvPr id="0" name=""/>
        <dsp:cNvSpPr/>
      </dsp:nvSpPr>
      <dsp:spPr>
        <a:xfrm>
          <a:off x="0" y="3443969"/>
          <a:ext cx="5590760" cy="844560"/>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750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Elbow, shoulder, back injuries, etc.</a:t>
          </a:r>
          <a:endParaRPr lang="en-US" sz="1600" b="1" kern="1200" dirty="0">
            <a:solidFill>
              <a:srgbClr val="0070C0"/>
            </a:solidFill>
          </a:endParaRPr>
        </a:p>
        <a:p>
          <a:pPr marL="171450" lvl="1" indent="-171450" algn="l" defTabSz="711200">
            <a:lnSpc>
              <a:spcPct val="90000"/>
            </a:lnSpc>
            <a:spcBef>
              <a:spcPct val="0"/>
            </a:spcBef>
            <a:spcAft>
              <a:spcPct val="20000"/>
            </a:spcAft>
            <a:buChar char="•"/>
          </a:pPr>
          <a:r>
            <a:rPr lang="en-US" sz="1600" b="1" kern="1200" dirty="0">
              <a:solidFill>
                <a:srgbClr val="0070C0"/>
              </a:solidFill>
            </a:rPr>
            <a:t>Biomechanical risk factors (</a:t>
          </a:r>
          <a:r>
            <a:rPr lang="en-US" sz="1600" b="1" kern="1200" dirty="0">
              <a:solidFill>
                <a:srgbClr val="0070C0"/>
              </a:solidFill>
              <a:latin typeface="Calibri" panose="020F0502020204030204"/>
              <a:ea typeface="+mn-ea"/>
              <a:cs typeface="+mn-cs"/>
            </a:rPr>
            <a:t>Arm slot, release point variance, shoulder/elbow torque estimates, etc.)</a:t>
          </a:r>
          <a:endParaRPr lang="en-US" sz="1600" b="1" kern="1200" dirty="0">
            <a:solidFill>
              <a:srgbClr val="0070C0"/>
            </a:solidFill>
          </a:endParaRPr>
        </a:p>
      </dsp:txBody>
      <dsp:txXfrm>
        <a:off x="0" y="3443969"/>
        <a:ext cx="5590760" cy="844560"/>
      </dsp:txXfrm>
    </dsp:sp>
    <dsp:sp modelId="{9C2EEFE1-2F5B-40D8-A4D4-CAB7E6A087EA}">
      <dsp:nvSpPr>
        <dsp:cNvPr id="0" name=""/>
        <dsp:cNvSpPr/>
      </dsp:nvSpPr>
      <dsp:spPr>
        <a:xfrm>
          <a:off x="0" y="4288529"/>
          <a:ext cx="5590760" cy="554749"/>
        </a:xfrm>
        <a:prstGeom prst="roundRect">
          <a:avLst/>
        </a:prstGeom>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4️⃣ OPTIMIZE RISK FRAMEWORK</a:t>
          </a:r>
          <a:endParaRPr lang="en-US" sz="2000" b="1" kern="1200" dirty="0">
            <a:solidFill>
              <a:schemeClr val="tx1"/>
            </a:solidFill>
            <a:latin typeface="+mn-lt"/>
            <a:ea typeface="+mn-ea"/>
            <a:cs typeface="+mn-cs"/>
          </a:endParaRPr>
        </a:p>
      </dsp:txBody>
      <dsp:txXfrm>
        <a:off x="27081" y="4315610"/>
        <a:ext cx="5536598" cy="500587"/>
      </dsp:txXfrm>
    </dsp:sp>
    <dsp:sp modelId="{EA126BD9-FD9E-4282-A65B-F1D0D4EA8F32}">
      <dsp:nvSpPr>
        <dsp:cNvPr id="0" name=""/>
        <dsp:cNvSpPr/>
      </dsp:nvSpPr>
      <dsp:spPr>
        <a:xfrm>
          <a:off x="0" y="4844768"/>
          <a:ext cx="5590760" cy="844560"/>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750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Data-driven weight learning</a:t>
          </a:r>
        </a:p>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Machine learning ensemble methods</a:t>
          </a:r>
        </a:p>
      </dsp:txBody>
      <dsp:txXfrm>
        <a:off x="0" y="4844768"/>
        <a:ext cx="5590760" cy="8445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CD9C3-E213-47B8-9D6C-A719E43F16FB}">
      <dsp:nvSpPr>
        <dsp:cNvPr id="0" name=""/>
        <dsp:cNvSpPr/>
      </dsp:nvSpPr>
      <dsp:spPr>
        <a:xfrm rot="5400000">
          <a:off x="3603751" y="-1434789"/>
          <a:ext cx="874278" cy="3966972"/>
        </a:xfrm>
        <a:prstGeom prst="round2Same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Prior Approach: Aging curves and injury research existed in silos</a:t>
          </a:r>
        </a:p>
        <a:p>
          <a:pPr marL="57150" lvl="1" indent="-57150" algn="l" defTabSz="444500">
            <a:lnSpc>
              <a:spcPct val="90000"/>
            </a:lnSpc>
            <a:spcBef>
              <a:spcPct val="0"/>
            </a:spcBef>
            <a:spcAft>
              <a:spcPct val="15000"/>
            </a:spcAft>
            <a:buChar char="•"/>
          </a:pPr>
          <a:r>
            <a:rPr lang="en-US" sz="1000" b="1" kern="1200" dirty="0"/>
            <a:t>Contribution: Created a framework to model </a:t>
          </a:r>
          <a:r>
            <a:rPr lang="en-US" sz="1000" b="1" i="1" kern="1200" dirty="0"/>
            <a:t>both</a:t>
          </a:r>
          <a:r>
            <a:rPr lang="en-US" sz="1000" b="1" kern="1200" dirty="0"/>
            <a:t> simultaneously</a:t>
          </a:r>
        </a:p>
        <a:p>
          <a:pPr marL="57150" lvl="1" indent="-57150" algn="l" defTabSz="444500">
            <a:lnSpc>
              <a:spcPct val="90000"/>
            </a:lnSpc>
            <a:spcBef>
              <a:spcPct val="0"/>
            </a:spcBef>
            <a:spcAft>
              <a:spcPct val="15000"/>
            </a:spcAft>
            <a:buChar char="•"/>
          </a:pPr>
          <a:r>
            <a:rPr lang="en-US" sz="1000" b="1" kern="1200" dirty="0"/>
            <a:t>Bayesian hierarchal structure separates injury from aging effects</a:t>
          </a:r>
        </a:p>
        <a:p>
          <a:pPr marL="57150" lvl="1" indent="-57150" algn="l" defTabSz="444500">
            <a:lnSpc>
              <a:spcPct val="90000"/>
            </a:lnSpc>
            <a:spcBef>
              <a:spcPct val="0"/>
            </a:spcBef>
            <a:spcAft>
              <a:spcPct val="15000"/>
            </a:spcAft>
            <a:buChar char="•"/>
          </a:pPr>
          <a:r>
            <a:rPr lang="en-US" sz="1000" b="1" kern="1200" dirty="0"/>
            <a:t>Properly uncertainty quantification via posterior distribution </a:t>
          </a:r>
        </a:p>
      </dsp:txBody>
      <dsp:txXfrm rot="-5400000">
        <a:off x="2057405" y="154236"/>
        <a:ext cx="3924293" cy="788920"/>
      </dsp:txXfrm>
    </dsp:sp>
    <dsp:sp modelId="{B9E0D635-7F57-4EBB-8E23-964CF1130CA6}">
      <dsp:nvSpPr>
        <dsp:cNvPr id="0" name=""/>
        <dsp:cNvSpPr/>
      </dsp:nvSpPr>
      <dsp:spPr>
        <a:xfrm>
          <a:off x="174017" y="2272"/>
          <a:ext cx="1883386" cy="1092847"/>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UNIFIED AGING-INJURY FRAMEWORK</a:t>
          </a:r>
        </a:p>
      </dsp:txBody>
      <dsp:txXfrm>
        <a:off x="227365" y="55620"/>
        <a:ext cx="1776690" cy="986151"/>
      </dsp:txXfrm>
    </dsp:sp>
    <dsp:sp modelId="{8CCB85F5-84C0-47FF-8537-68581EC47D1A}">
      <dsp:nvSpPr>
        <dsp:cNvPr id="0" name=""/>
        <dsp:cNvSpPr/>
      </dsp:nvSpPr>
      <dsp:spPr>
        <a:xfrm rot="5400000">
          <a:off x="3603751" y="-287299"/>
          <a:ext cx="874278" cy="3966972"/>
        </a:xfrm>
        <a:prstGeom prst="round2Same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Prior Approach: Population curves masked individual decline timing</a:t>
          </a:r>
        </a:p>
        <a:p>
          <a:pPr marL="57150" lvl="1" indent="-57150" algn="l" defTabSz="444500">
            <a:lnSpc>
              <a:spcPct val="90000"/>
            </a:lnSpc>
            <a:spcBef>
              <a:spcPct val="0"/>
            </a:spcBef>
            <a:spcAft>
              <a:spcPct val="15000"/>
            </a:spcAft>
            <a:buChar char="•"/>
          </a:pPr>
          <a:r>
            <a:rPr lang="en-US" sz="1000" b="1" kern="1200" dirty="0"/>
            <a:t>Contribution: Algorithmic structural break detection (PELT)</a:t>
          </a:r>
        </a:p>
      </dsp:txBody>
      <dsp:txXfrm rot="-5400000">
        <a:off x="2057405" y="1301726"/>
        <a:ext cx="3924293" cy="788920"/>
      </dsp:txXfrm>
    </dsp:sp>
    <dsp:sp modelId="{4F51AF2B-2FF7-4E92-A85E-F38C1799A55E}">
      <dsp:nvSpPr>
        <dsp:cNvPr id="0" name=""/>
        <dsp:cNvSpPr/>
      </dsp:nvSpPr>
      <dsp:spPr>
        <a:xfrm>
          <a:off x="174017" y="1149762"/>
          <a:ext cx="1883386" cy="1092847"/>
        </a:xfrm>
        <a:prstGeom prst="roundRect">
          <a:avLst/>
        </a:prstGeom>
        <a:solidFill>
          <a:schemeClr val="accent2">
            <a:shade val="80000"/>
            <a:hueOff val="173197"/>
            <a:satOff val="-7419"/>
            <a:lumOff val="102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INDIVIDUAL CHANGEPOINT DETECTION</a:t>
          </a:r>
        </a:p>
      </dsp:txBody>
      <dsp:txXfrm>
        <a:off x="227365" y="1203110"/>
        <a:ext cx="1776690" cy="986151"/>
      </dsp:txXfrm>
    </dsp:sp>
    <dsp:sp modelId="{5D175B6B-521E-451F-A693-D7DB184984B6}">
      <dsp:nvSpPr>
        <dsp:cNvPr id="0" name=""/>
        <dsp:cNvSpPr/>
      </dsp:nvSpPr>
      <dsp:spPr>
        <a:xfrm rot="5400000">
          <a:off x="3603751" y="860190"/>
          <a:ext cx="874278" cy="3966972"/>
        </a:xfrm>
        <a:prstGeom prst="round2Same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Prior Approach: Binary “healthy/injured” classifications</a:t>
          </a:r>
        </a:p>
        <a:p>
          <a:pPr marL="57150" lvl="1" indent="-57150" algn="l" defTabSz="444500">
            <a:lnSpc>
              <a:spcPct val="90000"/>
            </a:lnSpc>
            <a:spcBef>
              <a:spcPct val="0"/>
            </a:spcBef>
            <a:spcAft>
              <a:spcPct val="15000"/>
            </a:spcAft>
            <a:buChar char="•"/>
          </a:pPr>
          <a:r>
            <a:rPr lang="en-US" sz="1000" b="1" kern="1200" dirty="0"/>
            <a:t>Contribution: Multi-component probabilistic framework</a:t>
          </a:r>
        </a:p>
        <a:p>
          <a:pPr marL="57150" lvl="1" indent="-57150" algn="l" defTabSz="444500">
            <a:lnSpc>
              <a:spcPct val="90000"/>
            </a:lnSpc>
            <a:spcBef>
              <a:spcPct val="0"/>
            </a:spcBef>
            <a:spcAft>
              <a:spcPct val="15000"/>
            </a:spcAft>
            <a:buChar char="•"/>
          </a:pPr>
          <a:r>
            <a:rPr lang="en-US" sz="1000" b="1" kern="1200" dirty="0"/>
            <a:t>Continuous 0-1 scale with interpretable categories</a:t>
          </a:r>
        </a:p>
      </dsp:txBody>
      <dsp:txXfrm rot="-5400000">
        <a:off x="2057405" y="2449216"/>
        <a:ext cx="3924293" cy="788920"/>
      </dsp:txXfrm>
    </dsp:sp>
    <dsp:sp modelId="{E971B507-4811-4CEB-8C3E-3DAEA9FF310E}">
      <dsp:nvSpPr>
        <dsp:cNvPr id="0" name=""/>
        <dsp:cNvSpPr/>
      </dsp:nvSpPr>
      <dsp:spPr>
        <a:xfrm>
          <a:off x="174017" y="2297252"/>
          <a:ext cx="1883386" cy="1092847"/>
        </a:xfrm>
        <a:prstGeom prst="roundRect">
          <a:avLst/>
        </a:prstGeom>
        <a:solidFill>
          <a:schemeClr val="accent2">
            <a:shade val="80000"/>
            <a:hueOff val="346395"/>
            <a:satOff val="-14838"/>
            <a:lumOff val="204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ACTIONABLE RISK ASSESSMENT</a:t>
          </a:r>
        </a:p>
      </dsp:txBody>
      <dsp:txXfrm>
        <a:off x="227365" y="2350600"/>
        <a:ext cx="1776690" cy="986151"/>
      </dsp:txXfrm>
    </dsp:sp>
    <dsp:sp modelId="{53FB917D-1DFE-426F-9FBF-5F9ACB2C4358}">
      <dsp:nvSpPr>
        <dsp:cNvPr id="0" name=""/>
        <dsp:cNvSpPr/>
      </dsp:nvSpPr>
      <dsp:spPr>
        <a:xfrm rot="5400000">
          <a:off x="3603751" y="2007680"/>
          <a:ext cx="874278" cy="3966972"/>
        </a:xfrm>
        <a:prstGeom prst="round2Same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Team partnerships for prospective validation</a:t>
          </a:r>
        </a:p>
        <a:p>
          <a:pPr marL="57150" lvl="1" indent="-57150" algn="l" defTabSz="444500">
            <a:lnSpc>
              <a:spcPct val="90000"/>
            </a:lnSpc>
            <a:spcBef>
              <a:spcPct val="0"/>
            </a:spcBef>
            <a:spcAft>
              <a:spcPct val="15000"/>
            </a:spcAft>
            <a:buChar char="•"/>
          </a:pPr>
          <a:r>
            <a:rPr lang="en-US" sz="1000" b="1" kern="1200" dirty="0"/>
            <a:t>Academic extensions (workload, biomechanics)</a:t>
          </a:r>
        </a:p>
        <a:p>
          <a:pPr marL="57150" lvl="1" indent="-57150" algn="l" defTabSz="444500">
            <a:lnSpc>
              <a:spcPct val="90000"/>
            </a:lnSpc>
            <a:spcBef>
              <a:spcPct val="0"/>
            </a:spcBef>
            <a:spcAft>
              <a:spcPct val="15000"/>
            </a:spcAft>
            <a:buChar char="•"/>
          </a:pPr>
          <a:r>
            <a:rPr lang="en-US" sz="1000" b="1" kern="1200" dirty="0"/>
            <a:t>Code available for replication (GitHub &amp; Contact)</a:t>
          </a:r>
        </a:p>
      </dsp:txBody>
      <dsp:txXfrm rot="-5400000">
        <a:off x="2057405" y="3596706"/>
        <a:ext cx="3924293" cy="788920"/>
      </dsp:txXfrm>
    </dsp:sp>
    <dsp:sp modelId="{16602774-814C-4B5B-8E95-529B3CFB90F4}">
      <dsp:nvSpPr>
        <dsp:cNvPr id="0" name=""/>
        <dsp:cNvSpPr/>
      </dsp:nvSpPr>
      <dsp:spPr>
        <a:xfrm>
          <a:off x="174017" y="3444742"/>
          <a:ext cx="1883386" cy="1092847"/>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COLLABORATION:</a:t>
          </a:r>
        </a:p>
      </dsp:txBody>
      <dsp:txXfrm>
        <a:off x="227365" y="3498090"/>
        <a:ext cx="1776690" cy="98615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4BB6C8-6D8C-466F-AEFE-751D45CF511D}" type="datetimeFigureOut">
              <a:rPr lang="en-US" smtClean="0"/>
              <a:t>2/16/2026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546D9-F734-4EEA-8BFB-7B6A38932749}" type="slidenum">
              <a:rPr lang="en-US" smtClean="0"/>
              <a:t>‹#›</a:t>
            </a:fld>
            <a:endParaRPr lang="en-US"/>
          </a:p>
        </p:txBody>
      </p:sp>
    </p:spTree>
    <p:extLst>
      <p:ext uri="{BB962C8B-B14F-4D97-AF65-F5344CB8AC3E}">
        <p14:creationId xmlns:p14="http://schemas.microsoft.com/office/powerpoint/2010/main" val="2413435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Good morning (evening?) everyone. My name is Nickolas Bartle, and I'm a graduate baseball analytics researcher at Wake Forest University. </a:t>
            </a:r>
            <a:br>
              <a:rPr lang="en-US" dirty="0"/>
            </a:br>
            <a:br>
              <a:rPr lang="en-US" dirty="0"/>
            </a:br>
            <a:r>
              <a:rPr lang="en-US" dirty="0"/>
              <a:t>Today I'm excited to share research that tackles one of baseball's most persistent evaluation challenges: when we see a pitcher's velocity declining, how do we know whether we're looking at natural aging or injury-related deterioration? This distinction matters enormously for contract negotiations, roster decisions, and long-term player development.</a:t>
            </a:r>
            <a:br>
              <a:rPr lang="en-US" dirty="0"/>
            </a:br>
            <a:endParaRPr lang="en-US" dirty="0"/>
          </a:p>
          <a:p>
            <a:r>
              <a:rPr lang="en-US" dirty="0"/>
              <a:t>Over the next XX (20?) minutes, I'll walk you through a Bayesian framework that quantitatively separates these effects, show you real-world case studies, and discuss practical applications for front offices and player evaluation teams.</a:t>
            </a:r>
            <a:br>
              <a:rPr lang="en-US" dirty="0"/>
            </a:br>
            <a:br>
              <a:rPr lang="en-US" dirty="0"/>
            </a:br>
            <a:r>
              <a:rPr lang="en-US" dirty="0"/>
              <a:t>Transition - Let me start by framing the problem more concretely:</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a:t>
            </a:fld>
            <a:endParaRPr lang="en-US"/>
          </a:p>
        </p:txBody>
      </p:sp>
    </p:spTree>
    <p:extLst>
      <p:ext uri="{BB962C8B-B14F-4D97-AF65-F5344CB8AC3E}">
        <p14:creationId xmlns:p14="http://schemas.microsoft.com/office/powerpoint/2010/main" val="4193838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PELT changepoint detection algorithm, I identified 140+ statistically significant velocity changepoints across our sample. These are moments when a pitcher's trajectory shifts abruptly, not gradual decline but a structural break in the time series.</a:t>
            </a:r>
          </a:p>
          <a:p>
            <a:endParaRPr lang="en-US" dirty="0"/>
          </a:p>
          <a:p>
            <a:r>
              <a:rPr lang="en-US" dirty="0"/>
              <a:t>Here's what I found: 36% of detected changepoints were validated as corresponding to known TJ injuries. That validation rate is actually quite encouraging, it means my algorithm is identifying real physiological events, not just statistical noise.</a:t>
            </a:r>
          </a:p>
          <a:p>
            <a:endParaRPr lang="en-US" dirty="0"/>
          </a:p>
          <a:p>
            <a:r>
              <a:rPr lang="en-US" dirty="0"/>
              <a:t>The remaining 64% fall into a potential hypothetical few categories: some are mechanical changes, biomechanics, or role transitions - for instance, a starter moving to relief and altering their effort level. Some correspond to undisclosed injuries, remember, not all arm problems result in surgery. And some may reflect training changes or deliberate strategy shifts.</a:t>
            </a:r>
          </a:p>
          <a:p>
            <a:r>
              <a:rPr lang="en-US" dirty="0"/>
              <a:t>The key insight is that changepoints are detectable before they become obvious. The algorithm flags a shift in trajectory after 2-3 data points, which in our case means we can identify concerning trends within a single season rather than waiting two years for the pattern to become clear to the naked eye.</a:t>
            </a:r>
          </a:p>
          <a:p>
            <a:endParaRPr lang="en-US" dirty="0"/>
          </a:p>
          <a:p>
            <a:r>
              <a:rPr lang="en-US" dirty="0"/>
              <a:t>*The validation rate against known injuries is strong evidence that we're detecting real physiological events, not overfitting to noise."</a:t>
            </a:r>
          </a:p>
          <a:p>
            <a:endParaRPr lang="en-US" b="1" dirty="0"/>
          </a:p>
          <a:p>
            <a:endParaRPr lang="en-US" b="1" dirty="0"/>
          </a:p>
          <a:p>
            <a:r>
              <a:rPr lang="en-US" b="0" dirty="0"/>
              <a:t>Translation: Now </a:t>
            </a:r>
            <a:r>
              <a:rPr lang="en-US" dirty="0"/>
              <a:t>let me break down what we learned about the aging curve specifically...</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10</a:t>
            </a:fld>
            <a:endParaRPr lang="en-US"/>
          </a:p>
        </p:txBody>
      </p:sp>
    </p:spTree>
    <p:extLst>
      <p:ext uri="{BB962C8B-B14F-4D97-AF65-F5344CB8AC3E}">
        <p14:creationId xmlns:p14="http://schemas.microsoft.com/office/powerpoint/2010/main" val="234154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Cole Hamels is a textbook case of natural aging decline without major injury complications. He's shown here from age 31 through 36, and you can see the steady, relatively predictable decline from about 93 mph down to 88 mph over five years.</a:t>
            </a:r>
            <a:br>
              <a:rPr lang="en-US" dirty="0"/>
            </a:br>
            <a:endParaRPr lang="en-US" dirty="0"/>
          </a:p>
          <a:p>
            <a:r>
              <a:rPr lang="en-US" dirty="0"/>
              <a:t>What's important is the (relative) smoothness of this decline. There's no sudden drop-off, it's approximately 1 mph per year, which matches our accelerated decline phase expectations for a pitcher in his mid-to-late 30s. The blue dashed line is our model's prediction, and you can see it tracks the actual data very closely, at least until his final season which had a major decline.</a:t>
            </a:r>
            <a:br>
              <a:rPr lang="en-US" dirty="0"/>
            </a:br>
            <a:endParaRPr lang="en-US" dirty="0"/>
          </a:p>
          <a:p>
            <a:r>
              <a:rPr lang="en-US" dirty="0"/>
              <a:t>We detected a statistically significant changepoint in 2018 at age 34, indicated by the red vertical line. This is where the model identified an acceleration in decline rate. Now, Hamels didn't have Tommy John surgery, that 76% risk score you see reflects age-related risk, not injury history. This is what </a:t>
            </a:r>
            <a:r>
              <a:rPr lang="en-US" i="1" dirty="0"/>
              <a:t>'normal</a:t>
            </a:r>
            <a:r>
              <a:rPr lang="en-US" dirty="0"/>
              <a:t>' aging looks like: gradual, consistent, and predictable within our model's confidence bands. When we see a pitcher following this pattern, we can forecast their future performance with reasonable confidence.</a:t>
            </a:r>
            <a:br>
              <a:rPr lang="en-US" dirty="0"/>
            </a:br>
            <a:endParaRPr lang="en-US" dirty="0"/>
          </a:p>
          <a:p>
            <a:r>
              <a:rPr lang="en-US" dirty="0"/>
              <a:t>Transition: Here's another example of pure aging decline...</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11</a:t>
            </a:fld>
            <a:endParaRPr lang="en-US"/>
          </a:p>
        </p:txBody>
      </p:sp>
    </p:spTree>
    <p:extLst>
      <p:ext uri="{BB962C8B-B14F-4D97-AF65-F5344CB8AC3E}">
        <p14:creationId xmlns:p14="http://schemas.microsoft.com/office/powerpoint/2010/main" val="3103933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Adam Wainwright provides another instructive case. He had Tommy John surgery back in 2011, well before our data window begins in 2015. That yellow X marker on the far left indicates that pre-existing surgery (also applied to all other aging curves when applicable).</a:t>
            </a:r>
          </a:p>
          <a:p>
            <a:r>
              <a:rPr lang="en-US" dirty="0"/>
              <a:t>What we see from age 33 onwards is essentially pure aging decline. His velocity drops from about 91 mph at age 33 to 85-86 mph by age 41. Our model detected a changepoint in 2021 at age 39, where the decline accelerated.</a:t>
            </a:r>
          </a:p>
          <a:p>
            <a:r>
              <a:rPr lang="en-US" dirty="0"/>
              <a:t>What's crucial here is distinguishing between the old Tommy John surgery from 2011 and the aging pattern we're seeing 10-15 years later. The surgery likely reset his baseline velocity, but by age 33, he was fully recovered and what we're observing is natural age-related decline. Our model accounts for this by including 'years since TJ' as a capped variable; after 5 years, we assume full recovery.</a:t>
            </a:r>
          </a:p>
          <a:p>
            <a:r>
              <a:rPr lang="en-US" dirty="0"/>
              <a:t>Wainwright's current 70% risk score reflects his advanced age and declining velocity as well injury concerns (although extremely minor in this case). This is a pitcher at the end of a career, declining in the expected way.</a:t>
            </a:r>
            <a:br>
              <a:rPr lang="en-US" dirty="0"/>
            </a:b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Audience Question(s): (Personal Note)</a:t>
            </a:r>
          </a:p>
          <a:p>
            <a:endParaRPr lang="en-US" dirty="0"/>
          </a:p>
          <a:p>
            <a:r>
              <a:rPr lang="en-US" dirty="0"/>
              <a:t>How do you know the 2011 TJ surgery isn't still affecting him?</a:t>
            </a:r>
          </a:p>
          <a:p>
            <a:r>
              <a:rPr lang="en-US" dirty="0"/>
              <a:t>-Medical research indicates full recovery typically occurs within 18-24 months, with stabilization by year 3-5. After 15 years, we're confident the surgery is no longer the primary driver of decline. More on this later on.</a:t>
            </a:r>
          </a:p>
          <a:p>
            <a:endParaRPr lang="en-US" b="0" dirty="0"/>
          </a:p>
          <a:p>
            <a:r>
              <a:rPr lang="en-US" b="0" dirty="0"/>
              <a:t>Transition: Now let's look at cases where injury does play a major role...</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12</a:t>
            </a:fld>
            <a:endParaRPr lang="en-US"/>
          </a:p>
        </p:txBody>
      </p:sp>
    </p:spTree>
    <p:extLst>
      <p:ext uri="{BB962C8B-B14F-4D97-AF65-F5344CB8AC3E}">
        <p14:creationId xmlns:p14="http://schemas.microsoft.com/office/powerpoint/2010/main" val="1313940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Jameson Taillon shows a more complex pattern: aging plus multiple Tommy John surgeries. The yellow X at age 24 indicates a pre-2015 Tommy John surgery. The red X at age 29 in 2019 shows a second surgery during our data window.</a:t>
            </a:r>
          </a:p>
          <a:p>
            <a:endParaRPr lang="en-US" dirty="0"/>
          </a:p>
          <a:p>
            <a:r>
              <a:rPr lang="en-US" dirty="0"/>
              <a:t>Look at the trajectory: he was maintaining 95+ mph through age 27, then notice the sharp drop after the 2019 surgery, down to about 94 mph at age 29. The model detected this as a changepoint.</a:t>
            </a:r>
          </a:p>
          <a:p>
            <a:r>
              <a:rPr lang="en-US" dirty="0"/>
              <a:t>What's interesting is that he stabilized at this new lower baseline around 94 mph and has maintained that through age 32. This illustrates an important pattern we see: Tommy John surgery often results in a new, lower velocity plateau rather than continuous decline. His 35% moderate risk score reflects both the injury history and approaching age-related decline. He's in a window where normal aging is beginning to compound with the after-effects of multiple surgeries.</a:t>
            </a:r>
          </a:p>
          <a:p>
            <a:endParaRPr lang="en-US" b="1" dirty="0"/>
          </a:p>
          <a:p>
            <a:endParaRPr lang="en-US" b="1" dirty="0"/>
          </a:p>
          <a:p>
            <a:r>
              <a:rPr lang="en-US" dirty="0"/>
              <a:t>Multiple TJ surgeries create a step-down pattern in velocity rather than a smooth curve, each surgery resets the baseline lower, then aging continues from there.</a:t>
            </a:r>
          </a:p>
          <a:p>
            <a:endParaRPr lang="en-US" b="1" dirty="0"/>
          </a:p>
          <a:p>
            <a:endParaRPr lang="en-US" b="0" dirty="0"/>
          </a:p>
          <a:p>
            <a:r>
              <a:rPr lang="en-US" b="0" dirty="0"/>
              <a:t>Transition: Here's an </a:t>
            </a:r>
            <a:r>
              <a:rPr lang="en-US" dirty="0"/>
              <a:t>even more dramatic case...</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13</a:t>
            </a:fld>
            <a:endParaRPr lang="en-US"/>
          </a:p>
        </p:txBody>
      </p:sp>
    </p:spTree>
    <p:extLst>
      <p:ext uri="{BB962C8B-B14F-4D97-AF65-F5344CB8AC3E}">
        <p14:creationId xmlns:p14="http://schemas.microsoft.com/office/powerpoint/2010/main" val="161351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Walker Buehler is particularly interesting because he had two Tommy John surgeries while still young, one before 2015 shown by the yellow X at age 22, and another in 2020 at age 25 shown by the red X.</a:t>
            </a:r>
          </a:p>
          <a:p>
            <a:endParaRPr lang="en-US" dirty="0"/>
          </a:p>
          <a:p>
            <a:r>
              <a:rPr lang="en-US" dirty="0"/>
              <a:t>The striking thing here is that he started at 98+ mph at age 22, dropped to the low 96s after recovering from the second surgery, and has since declined to around 95 mph by age 29.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his risk score shows as 25% - which seems low given two surgeries. Why? Because he's still young relative to the typical decline phase, and he's maintained velocity in the mid-90s, which is above league average. The model is accounting for the fact that despite the injury history, his relative age and current performance is still strong. The risk score weights current performance and age alongside injury history. He's maintained above-average velocity and is still in his prime years. The surgeries increase risk, but youth and current performance provide counterbalance.</a:t>
            </a:r>
          </a:p>
          <a:p>
            <a:endParaRPr lang="en-US" dirty="0"/>
          </a:p>
          <a:p>
            <a:r>
              <a:rPr lang="en-US" dirty="0"/>
              <a:t>This raises an important methodological point: our risk score is forward-looking. It's asking 'what's the probability of significant future decline?' not 'how many bad things have happened already?' Buehler's youth partially offsets his injury history in the risk calculation.</a:t>
            </a:r>
          </a:p>
          <a:p>
            <a:endParaRPr lang="en-US" dirty="0"/>
          </a:p>
          <a:p>
            <a:endParaRPr lang="en-US" dirty="0"/>
          </a:p>
          <a:p>
            <a:r>
              <a:rPr lang="en-US" dirty="0"/>
              <a:t>Transition: Now let's pivot to young pitchers with promising trajectories...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14</a:t>
            </a:fld>
            <a:endParaRPr lang="en-US"/>
          </a:p>
        </p:txBody>
      </p:sp>
    </p:spTree>
    <p:extLst>
      <p:ext uri="{BB962C8B-B14F-4D97-AF65-F5344CB8AC3E}">
        <p14:creationId xmlns:p14="http://schemas.microsoft.com/office/powerpoint/2010/main" val="281400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Hunter Brown represents the kind of projection our model can make for developing pitchers. He's 25 years old, currently throwing 96 mph, with no Tommy John history. The green shaded region shows our projection through age 29.</a:t>
            </a:r>
          </a:p>
          <a:p>
            <a:endParaRPr lang="en-US" dirty="0"/>
          </a:p>
          <a:p>
            <a:r>
              <a:rPr lang="en-US" dirty="0"/>
              <a:t>Notice a few things: First, we project slight short-term decline, from 96 mph down to about 95.5 mph over the next four years. This might seem pessimistic for a young pitcher, but it reflects regression toward the mean, extremely high-velocity pitchers tend to lose a bit more velocity than average during aging, and our model is being conservative. Plus, he’s coming out of what we’ve identified as the “peak-range” so to say.</a:t>
            </a:r>
          </a:p>
          <a:p>
            <a:r>
              <a:rPr lang="en-US" dirty="0"/>
              <a:t>Second, look at the width of that confidence band - it's quite wide, especially in the outer years. That's appropriate uncertainty quantification. We're less certain about 2028 projections than 2025 projections.</a:t>
            </a:r>
          </a:p>
          <a:p>
            <a:r>
              <a:rPr lang="en-US" dirty="0"/>
              <a:t>Third, notice the footer note: 'Projections regress toward population mean (conservative for elite performers).' This is a feature, not a bug - our model doesn't assume every 96 mph thrower will maintain elite velocity. Some will, some won't, so the population-average projection is intentionally conservative.</a:t>
            </a:r>
          </a:p>
          <a:p>
            <a:endParaRPr lang="en-US" dirty="0"/>
          </a:p>
          <a:p>
            <a:r>
              <a:rPr lang="en-US" dirty="0"/>
              <a:t>For front office use, this kind of projection helps with arbitration valuations and extension negotiations (plus other things, these are just some examples). You can project future performance probabilistically rather than just extrapolating current stats linearly.</a:t>
            </a:r>
          </a:p>
          <a:p>
            <a:endParaRPr lang="en-US" dirty="0"/>
          </a:p>
          <a:p>
            <a:r>
              <a:rPr lang="en-US" dirty="0"/>
              <a:t>*Conservative projections are better than optimistic projections for risk management - you'd rather be pleasantly surprised than unpleasantly surprised.</a:t>
            </a:r>
          </a:p>
          <a:p>
            <a:endParaRPr lang="en-US" dirty="0"/>
          </a:p>
          <a:p>
            <a:endParaRPr lang="en-US" dirty="0"/>
          </a:p>
          <a:p>
            <a:r>
              <a:rPr lang="en-US" dirty="0"/>
              <a:t>Transition: Here's another young pitcher projection..</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15</a:t>
            </a:fld>
            <a:endParaRPr lang="en-US"/>
          </a:p>
        </p:txBody>
      </p:sp>
    </p:spTree>
    <p:extLst>
      <p:ext uri="{BB962C8B-B14F-4D97-AF65-F5344CB8AC3E}">
        <p14:creationId xmlns:p14="http://schemas.microsoft.com/office/powerpoint/2010/main" val="3065288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Edward Cabrera at age 26 is basically at peak velocity: 96.3 mph currently. Our projection shows him declining gradually to about 95.5 mph by age 30, with similar conservative assumptions to the Brown projection.</a:t>
            </a:r>
          </a:p>
          <a:p>
            <a:endParaRPr lang="en-US" dirty="0"/>
          </a:p>
          <a:p>
            <a:r>
              <a:rPr lang="en-US" dirty="0"/>
              <a:t>What I want to highlight here is the value of this for team planning. If you're considering a 4-year extension for Cabrera, this projection lets you model probable performance over the contract life. You can estimate WAR based on velocity projections, which feeds into dollars-per-WAR calculations.</a:t>
            </a:r>
          </a:p>
          <a:p>
            <a:endParaRPr lang="en-US" dirty="0"/>
          </a:p>
          <a:p>
            <a:r>
              <a:rPr lang="en-US" dirty="0"/>
              <a:t>The model suggests he'll lose roughly 0.8 mph over four years if healthy, that's slower decline than average because he's still in prime years. That's valuable information for contract structuring.</a:t>
            </a:r>
          </a:p>
          <a:p>
            <a:endParaRPr lang="en-US" dirty="0"/>
          </a:p>
          <a:p>
            <a:r>
              <a:rPr lang="en-US" b="0" dirty="0"/>
              <a:t>Transition: I have </a:t>
            </a:r>
            <a:r>
              <a:rPr lang="en-US" dirty="0"/>
              <a:t>a couple other cases worth mentioning briefly...</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16</a:t>
            </a:fld>
            <a:endParaRPr lang="en-US"/>
          </a:p>
        </p:txBody>
      </p:sp>
    </p:spTree>
    <p:extLst>
      <p:ext uri="{BB962C8B-B14F-4D97-AF65-F5344CB8AC3E}">
        <p14:creationId xmlns:p14="http://schemas.microsoft.com/office/powerpoint/2010/main" val="218180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quickly mention two other case studies I analyzed but aren't showing in detail due to time.</a:t>
            </a:r>
          </a:p>
          <a:p>
            <a:endParaRPr lang="en-US" dirty="0"/>
          </a:p>
          <a:p>
            <a:r>
              <a:rPr lang="en-US" dirty="0"/>
              <a:t>Jacob deGrom is fascinating: he's 36 years old, still throwing ~97 mph, and has had two Tommy John surgeries. His risk score is 34%, which is moderate. Why not higher? Because his current velocity is still elite. The model recognizes that despite age and injury history; he's performing at an extremely high level currently. This is the model doing what it should - balancing multiple risk factors rather than being driven by any single factor.</a:t>
            </a:r>
          </a:p>
          <a:p>
            <a:endParaRPr lang="en-US" dirty="0"/>
          </a:p>
          <a:p>
            <a:endParaRPr lang="en-US" dirty="0"/>
          </a:p>
          <a:p>
            <a:r>
              <a:rPr lang="en-US" dirty="0"/>
              <a:t>George Kirby, currently at 96 mph with no TJ history and only 13% risk. Clean injury history plus ideal age results in low projected risk.</a:t>
            </a:r>
          </a:p>
          <a:p>
            <a:endParaRPr lang="en-US" dirty="0"/>
          </a:p>
          <a:p>
            <a:endParaRPr lang="en-US" dirty="0"/>
          </a:p>
          <a:p>
            <a:r>
              <a:rPr lang="en-US" dirty="0"/>
              <a:t>*The key insight here is that our framework handles nuanced risk assessment. It's not just 'old = risky' or 'TJ = risky' - it's a weighted combination of multiple factors that produces differentiated evaluations.</a:t>
            </a:r>
          </a:p>
          <a:p>
            <a:endParaRPr lang="en-US" dirty="0"/>
          </a:p>
          <a:p>
            <a:r>
              <a:rPr lang="en-US" b="0" dirty="0"/>
              <a:t>Transition: Let </a:t>
            </a:r>
            <a:r>
              <a:rPr lang="en-US" dirty="0"/>
              <a:t>me summarize the key takeaways from this research..</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17</a:t>
            </a:fld>
            <a:endParaRPr lang="en-US"/>
          </a:p>
        </p:txBody>
      </p:sp>
    </p:spTree>
    <p:extLst>
      <p:ext uri="{BB962C8B-B14F-4D97-AF65-F5344CB8AC3E}">
        <p14:creationId xmlns:p14="http://schemas.microsoft.com/office/powerpoint/2010/main" val="605778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main takeaways from this work:</a:t>
            </a:r>
          </a:p>
          <a:p>
            <a:endParaRPr lang="en-US" dirty="0"/>
          </a:p>
          <a:p>
            <a:r>
              <a:rPr lang="en-US" dirty="0"/>
              <a:t>First, yes - we can quantitatively separate aging from injury. The combination of Bayesian hierarchical modeling and changepoint detection gives us the tools to distinguish predictable age-related decline from injury-driven structural breaks. This isn't just an academic exercise - it has real practical value for player evaluation.</a:t>
            </a:r>
          </a:p>
          <a:p>
            <a:endParaRPr lang="en-US" dirty="0"/>
          </a:p>
          <a:p>
            <a:r>
              <a:rPr lang="en-US" dirty="0"/>
              <a:t>Second, velocity shows clear, predictable patterns. We found peak velocity at age 24-26, systematic decline rates that vary by age phase, and a measurable Tommy John effect of approximately 1.5 mph velocity loss that persists beyond initial recovery.</a:t>
            </a:r>
          </a:p>
          <a:p>
            <a:endParaRPr lang="en-US" dirty="0"/>
          </a:p>
          <a:p>
            <a:r>
              <a:rPr lang="en-US" dirty="0"/>
              <a:t>Third, individual trajectories are detectable early. Our changepoint detection can flag concerning decline within a few seasons rather than requiring large multi-year patterns to become obvious. That early detection has substantial value for roster management.</a:t>
            </a:r>
          </a:p>
          <a:p>
            <a:endParaRPr lang="en-US" dirty="0"/>
          </a:p>
          <a:p>
            <a:r>
              <a:rPr lang="en-US" dirty="0"/>
              <a:t>The bottom line is that we're moving from subjective judgment - 'does this guy look done?' to quantitative assessment with proper uncertainty bounds.</a:t>
            </a:r>
          </a:p>
          <a:p>
            <a:endParaRPr lang="en-US" dirty="0"/>
          </a:p>
          <a:p>
            <a:endParaRPr lang="en-US" dirty="0"/>
          </a:p>
          <a:p>
            <a:r>
              <a:rPr lang="en-US" b="0" dirty="0"/>
              <a:t>Transition: Now</a:t>
            </a:r>
            <a:r>
              <a:rPr lang="en-US" dirty="0"/>
              <a:t>, there's one specific aspect of Tommy John recovery I want to dive deeper into.</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18</a:t>
            </a:fld>
            <a:endParaRPr lang="en-US"/>
          </a:p>
        </p:txBody>
      </p:sp>
    </p:spTree>
    <p:extLst>
      <p:ext uri="{BB962C8B-B14F-4D97-AF65-F5344CB8AC3E}">
        <p14:creationId xmlns:p14="http://schemas.microsoft.com/office/powerpoint/2010/main" val="370622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recovery trajectory, aggregated across all pitchers in our sample who had documented Tommy John surgeries with at least five years of post-surgery data.</a:t>
            </a:r>
          </a:p>
          <a:p>
            <a:endParaRPr lang="en-US" dirty="0"/>
          </a:p>
          <a:p>
            <a:r>
              <a:rPr lang="en-US" dirty="0"/>
              <a:t>The error bars represent 95% confidence intervals based on actual observed velocities. Notice how wide they are in Year 1 - that reflects the high individual variation in recovery. Some pitchers bounce back quickly, others struggle.</a:t>
            </a:r>
          </a:p>
          <a:p>
            <a:r>
              <a:rPr lang="en-US" dirty="0"/>
              <a:t>The pattern I mentioned is clearly visible: dip to about 93.7 mph in Year 1, recovery to 94.8 mph by Year 2-3, then relative stability around 95 mph in Years 4-5.</a:t>
            </a:r>
          </a:p>
          <a:p>
            <a:endParaRPr lang="en-US" dirty="0"/>
          </a:p>
          <a:p>
            <a:r>
              <a:rPr lang="en-US" dirty="0"/>
              <a:t>*Now, here's what this doesn't show: survivorship bias. Pitchers who don't make it back to the majors aren't in this dataset. So, these numbers represent </a:t>
            </a:r>
            <a:r>
              <a:rPr lang="en-US" i="1" dirty="0"/>
              <a:t>successful or at least return</a:t>
            </a:r>
            <a:r>
              <a:rPr lang="en-US" dirty="0"/>
              <a:t> post-Tommy John recoveries. The true average impact is likely larger when you account for players who never return. That said, this is what front offices are evaluating - pitchers who did return. So, for contract valuation of post-TJ pitchers, this is the relevant distribution.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Audience Question(s): (Personal Note)</a:t>
            </a:r>
          </a:p>
          <a:p>
            <a:endParaRPr lang="en-US" dirty="0"/>
          </a:p>
          <a:p>
            <a:r>
              <a:rPr lang="en-US" dirty="0"/>
              <a:t>How does this compare to the popular narrative that velocity increases after TJ?</a:t>
            </a:r>
          </a:p>
          <a:p>
            <a:r>
              <a:rPr lang="en-US" dirty="0"/>
              <a:t>-That narrative typically comes from young pitchers who undergo TJ during their natural development phase. When you control for age, the surgery itself has a negative effect. A 24-year-old might throw harder at 26 post-TJ than at 24 pre-TJ, but that's development, not TJ. A 30-year-old will almost always throw slower post-TJ than pre-TJ. Also, as I mentioned there is other factors such as mechanic adjustments or strong rehab programs that also affect this.</a:t>
            </a:r>
          </a:p>
          <a:p>
            <a:endParaRPr lang="en-US" dirty="0"/>
          </a:p>
          <a:p>
            <a:r>
              <a:rPr lang="en-US" b="0" dirty="0"/>
              <a:t>Transition: Now </a:t>
            </a:r>
            <a:r>
              <a:rPr lang="en-US" dirty="0"/>
              <a:t>let me address model performance and validation...</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19</a:t>
            </a:fld>
            <a:endParaRPr lang="en-US"/>
          </a:p>
        </p:txBody>
      </p:sp>
    </p:spTree>
    <p:extLst>
      <p:ext uri="{BB962C8B-B14F-4D97-AF65-F5344CB8AC3E}">
        <p14:creationId xmlns:p14="http://schemas.microsoft.com/office/powerpoint/2010/main" val="1024575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myself. I’m a yapper. No Biggie.</a:t>
            </a:r>
          </a:p>
        </p:txBody>
      </p:sp>
      <p:sp>
        <p:nvSpPr>
          <p:cNvPr id="4" name="Slide Number Placeholder 3"/>
          <p:cNvSpPr>
            <a:spLocks noGrp="1"/>
          </p:cNvSpPr>
          <p:nvPr>
            <p:ph type="sldNum" sz="quarter" idx="5"/>
          </p:nvPr>
        </p:nvSpPr>
        <p:spPr/>
        <p:txBody>
          <a:bodyPr/>
          <a:lstStyle/>
          <a:p>
            <a:fld id="{9AB546D9-F734-4EEA-8BFB-7B6A38932749}" type="slidenum">
              <a:rPr lang="en-US" smtClean="0"/>
              <a:t>2</a:t>
            </a:fld>
            <a:endParaRPr lang="en-US"/>
          </a:p>
        </p:txBody>
      </p:sp>
    </p:spTree>
    <p:extLst>
      <p:ext uri="{BB962C8B-B14F-4D97-AF65-F5344CB8AC3E}">
        <p14:creationId xmlns:p14="http://schemas.microsoft.com/office/powerpoint/2010/main" val="1154536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DE607-3910-5145-2D6F-A174AAB70D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80D365-D001-1F7F-107B-2AD99C2073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A0D35A-FD1D-4F92-A60D-897D4F6DAAE4}"/>
              </a:ext>
            </a:extLst>
          </p:cNvPr>
          <p:cNvSpPr>
            <a:spLocks noGrp="1"/>
          </p:cNvSpPr>
          <p:nvPr>
            <p:ph type="body" idx="1"/>
          </p:nvPr>
        </p:nvSpPr>
        <p:spPr/>
        <p:txBody>
          <a:bodyPr/>
          <a:lstStyle/>
          <a:p>
            <a:r>
              <a:rPr lang="en-US" dirty="0"/>
              <a:t>The error bars represent 95% confidence intervals based on actual observed velocities. Notice how wide they are in Year 1 - that reflects the high individual variation in recovery. Some pitchers bounce back quickly, others struggle.</a:t>
            </a:r>
          </a:p>
          <a:p>
            <a:r>
              <a:rPr lang="en-US" dirty="0"/>
              <a:t>The pattern I mentioned is clearly visible: dip to about 93.7 mph in Year 1, recovery to 94.8 mph by Year 2-3, then relative stability around 95 mph in Years 4-5.</a:t>
            </a:r>
          </a:p>
          <a:p>
            <a:endParaRPr lang="en-US" dirty="0"/>
          </a:p>
          <a:p>
            <a:br>
              <a:rPr lang="en-US" dirty="0"/>
            </a:br>
            <a:r>
              <a:rPr lang="en-US" dirty="0"/>
              <a:t>This graph shows the injury recovery trajectory, aggregated across all pitcher in our sample who had documented TJ </a:t>
            </a:r>
            <a:r>
              <a:rPr lang="en-US" dirty="0" err="1"/>
              <a:t>jurgeries</a:t>
            </a:r>
            <a:r>
              <a:rPr lang="en-US" dirty="0"/>
              <a:t> with at least 3 years of pre and post TJ data.</a:t>
            </a:r>
            <a:br>
              <a:rPr lang="en-US" dirty="0"/>
            </a:br>
            <a:br>
              <a:rPr lang="en-US" dirty="0"/>
            </a:br>
            <a:r>
              <a:rPr lang="en-US" dirty="0"/>
              <a:t>We can see a trend that supports industry beliefs regarding TJ. We can see gradual decline in the years leading up to TJ, suggesting possible deterioration in the UCL. And then post-TJ, we see a rise back in velo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*Now, here's what this doesn't show: survivorship bias. Pitchers who don't make it back to the majors aren't in this dataset. So, these numbers represent </a:t>
            </a:r>
            <a:r>
              <a:rPr lang="en-US" i="1" dirty="0"/>
              <a:t>successful or at least return</a:t>
            </a:r>
            <a:r>
              <a:rPr lang="en-US" dirty="0"/>
              <a:t> post-Tommy John recoveries. The true average impact is likely larger when you account for players who never return. That said, this is what front offices are evaluating - pitchers who did return. So, for contract valuation of post-TJ pitchers, this is the relevant distribution.</a:t>
            </a:r>
          </a:p>
          <a:p>
            <a:endParaRPr lang="en-US" dirty="0"/>
          </a:p>
          <a:p>
            <a:endParaRPr lang="en-US" dirty="0"/>
          </a:p>
          <a:p>
            <a:r>
              <a:rPr lang="en-US" b="0" dirty="0"/>
              <a:t>Transition: Now </a:t>
            </a:r>
            <a:r>
              <a:rPr lang="en-US" dirty="0"/>
              <a:t>let me address model performance and validation...</a:t>
            </a:r>
          </a:p>
          <a:p>
            <a:endParaRPr lang="en-US" dirty="0"/>
          </a:p>
        </p:txBody>
      </p:sp>
      <p:sp>
        <p:nvSpPr>
          <p:cNvPr id="4" name="Slide Number Placeholder 3">
            <a:extLst>
              <a:ext uri="{FF2B5EF4-FFF2-40B4-BE49-F238E27FC236}">
                <a16:creationId xmlns:a16="http://schemas.microsoft.com/office/drawing/2014/main" id="{01A2595E-FD33-2DF1-91DC-615705F6365B}"/>
              </a:ext>
            </a:extLst>
          </p:cNvPr>
          <p:cNvSpPr>
            <a:spLocks noGrp="1"/>
          </p:cNvSpPr>
          <p:nvPr>
            <p:ph type="sldNum" sz="quarter" idx="5"/>
          </p:nvPr>
        </p:nvSpPr>
        <p:spPr/>
        <p:txBody>
          <a:bodyPr/>
          <a:lstStyle/>
          <a:p>
            <a:fld id="{9AB546D9-F734-4EEA-8BFB-7B6A38932749}" type="slidenum">
              <a:rPr lang="en-US" smtClean="0"/>
              <a:t>20</a:t>
            </a:fld>
            <a:endParaRPr lang="en-US"/>
          </a:p>
        </p:txBody>
      </p:sp>
    </p:spTree>
    <p:extLst>
      <p:ext uri="{BB962C8B-B14F-4D97-AF65-F5344CB8AC3E}">
        <p14:creationId xmlns:p14="http://schemas.microsoft.com/office/powerpoint/2010/main" val="7047575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Evaluating model performance…</a:t>
            </a:r>
          </a:p>
          <a:p>
            <a:endParaRPr lang="en-US" dirty="0"/>
          </a:p>
          <a:p>
            <a:r>
              <a:rPr lang="en-US" dirty="0"/>
              <a:t>I used a held-out test set consisting of the 2022-2023 seasons. The model was trained only on 2015-2021 data, then evaluated on its ability to predict 2022-2023 velocities.</a:t>
            </a:r>
          </a:p>
          <a:p>
            <a:endParaRPr lang="en-US" dirty="0"/>
          </a:p>
          <a:p>
            <a:r>
              <a:rPr lang="en-US" dirty="0"/>
              <a:t>Our velocity prediction accuracy was: RMSE of 1.48 mph. On a baseline of roughly 90 mph, that's about 1.7% error. MAE of 1.12 mph mean absolute error. And R² of 0.619, meaning we explain ~62% of velocity variance.</a:t>
            </a:r>
          </a:p>
          <a:p>
            <a:r>
              <a:rPr lang="en-US" dirty="0"/>
              <a:t>Now, I know what some of you might be thinking - 'only 62%?' Let me provide context. Biological systems are inherently noisy. Day-to-day pitcher velocity naturally varies by 1-2 mph based on fatigue, mechanics, even weather. Published aging curve research typically achieves R² in the 0.55-0.70 range, so 0.629 is competitive with the literature. The unexplained 37% of variance represents factors we can't measure: individual biomechanics, training intensity, pitch sequencing strategy, measurement error in Statcast, minor injuries that don't require surgery. That variance is real, and we shouldn't claim to explain it.</a:t>
            </a:r>
          </a:p>
          <a:p>
            <a:endParaRPr lang="en-US" dirty="0"/>
          </a:p>
          <a:p>
            <a:r>
              <a:rPr lang="en-US" dirty="0"/>
              <a:t>For risk assessment correlation, our overall risk scores achieved R² of 0.619 against actual future decline. That's strong evidence the risk framework captures meaningful predictive information.</a:t>
            </a:r>
            <a:br>
              <a:rPr lang="en-US" dirty="0"/>
            </a:br>
            <a:endParaRPr lang="en-US" dirty="0"/>
          </a:p>
          <a:p>
            <a:r>
              <a:rPr lang="en-US" dirty="0"/>
              <a:t>*The key point is: these metrics are appropriate for the complexity of human athletic performance. We're not trying to predict physics, we're trying to predict biology, which is fundamentally noisier.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Audience Question(s): (Personal Note)</a:t>
            </a:r>
          </a:p>
          <a:p>
            <a:r>
              <a:rPr lang="en-US" dirty="0"/>
              <a:t>Could you get higher R² with more features?</a:t>
            </a:r>
          </a:p>
          <a:p>
            <a:r>
              <a:rPr lang="en-US" dirty="0"/>
              <a:t>-Possibly, but you risk overfitting. We prioritized generalizability over training set fit. Adding features like workload or pitch mix might help but increases data requirements and model complexity.</a:t>
            </a:r>
          </a:p>
          <a:p>
            <a:endParaRPr lang="en-US" dirty="0"/>
          </a:p>
          <a:p>
            <a:r>
              <a:rPr lang="en-US" dirty="0"/>
              <a:t>Transition: There are some interesting additional patterns worth noting...</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21</a:t>
            </a:fld>
            <a:endParaRPr lang="en-US"/>
          </a:p>
        </p:txBody>
      </p:sp>
    </p:spTree>
    <p:extLst>
      <p:ext uri="{BB962C8B-B14F-4D97-AF65-F5344CB8AC3E}">
        <p14:creationId xmlns:p14="http://schemas.microsoft.com/office/powerpoint/2010/main" val="3193795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more nuanced findings worth mentioning:</a:t>
            </a:r>
          </a:p>
          <a:p>
            <a:endParaRPr lang="en-US" dirty="0"/>
          </a:p>
          <a:p>
            <a:r>
              <a:rPr lang="en-US" dirty="0"/>
              <a:t>First, velocity may actually increase if a pitcher's UCL was slowly deteriorating before surgery. We see this occasionally - a pitcher whose velocity had been declining gets TJ, and afterwards throws slightly harder than immediately pre-surgery. Why? Because the chronic ligament damage was limiting arm speed, and the repaired ligament temporarily restores function. This is different from the naive 'TJ increases velocity' claim - it's more like 'TJ restores velocity that was being suppressed by injury.’</a:t>
            </a:r>
          </a:p>
          <a:p>
            <a:endParaRPr lang="en-US" dirty="0"/>
          </a:p>
          <a:p>
            <a:r>
              <a:rPr lang="en-US" dirty="0"/>
              <a:t>Second, timing matters. If TJ occurs during a player's natural development window - say, age 22-24 - the surgery might interrupt but not prevent development. That player might still improve with age even accounting for surgical effects. This is why young pitchers sometimes look like they 'gained velocity' from TJ - they were going to gain velocity anyway from aging 23 to 25, the surgery just happened in the middle.</a:t>
            </a:r>
          </a:p>
          <a:p>
            <a:endParaRPr lang="en-US" dirty="0"/>
          </a:p>
          <a:p>
            <a:r>
              <a:rPr lang="en-US" dirty="0"/>
              <a:t>Third, we see correlation between decline magnitude and future injury risk. Pitchers who are declining faster than predicted by age alone have elevated TJ risk in subsequent seasons. This suggests velocity decline might be an early warning signal of UCL stress before catastrophic failure occurs.</a:t>
            </a:r>
          </a:p>
          <a:p>
            <a:endParaRPr lang="en-US" dirty="0"/>
          </a:p>
          <a:p>
            <a:endParaRPr lang="en-US" dirty="0"/>
          </a:p>
          <a:p>
            <a:r>
              <a:rPr lang="en-US" b="0" dirty="0"/>
              <a:t>Transition: Let </a:t>
            </a:r>
            <a:r>
              <a:rPr lang="en-US" dirty="0"/>
              <a:t>me discuss practical applications...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22</a:t>
            </a:fld>
            <a:endParaRPr lang="en-US"/>
          </a:p>
        </p:txBody>
      </p:sp>
    </p:spTree>
    <p:extLst>
      <p:ext uri="{BB962C8B-B14F-4D97-AF65-F5344CB8AC3E}">
        <p14:creationId xmlns:p14="http://schemas.microsoft.com/office/powerpoint/2010/main" val="2329279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this research translate to actual front office decisions?</a:t>
            </a:r>
          </a:p>
          <a:p>
            <a:endParaRPr lang="en-US" dirty="0"/>
          </a:p>
          <a:p>
            <a:r>
              <a:rPr lang="en-US" b="1" dirty="0"/>
              <a:t>Contract Negotiations:</a:t>
            </a:r>
            <a:r>
              <a:rPr lang="en-US" dirty="0"/>
              <a:t> When evaluating a multi-year deal for a 31-year-old pitcher, you can model expected velocity decline over the contract term. If the pitcher is projected to decline from 94 to 92 mph over four years, you can estimate impact and structure guarantees accordingly. Our framework provides the probability distribution for those projections.</a:t>
            </a:r>
          </a:p>
          <a:p>
            <a:endParaRPr lang="en-US" dirty="0"/>
          </a:p>
          <a:p>
            <a:r>
              <a:rPr lang="en-US" b="1" dirty="0"/>
              <a:t>Trade Deadline Decisions:</a:t>
            </a:r>
            <a:r>
              <a:rPr lang="en-US" dirty="0"/>
              <a:t> If you're considering trading for a rental starter, understanding their current trajectory matters. Is their recent velocity dip normal aging or a red flag? Changepoint detection can flag concerning drops early.</a:t>
            </a:r>
          </a:p>
          <a:p>
            <a:r>
              <a:rPr lang="en-US" b="1" dirty="0"/>
              <a:t>Extension Timing:</a:t>
            </a:r>
            <a:r>
              <a:rPr lang="en-US" dirty="0"/>
              <a:t> Our risk scores help identify optimal extension windows. A 26-year-old with clean injury history and low risk is a better extension candidate than a 28-year-old with moderate risk, even if current performance is similar.</a:t>
            </a:r>
          </a:p>
          <a:p>
            <a:endParaRPr lang="en-US" b="1" dirty="0"/>
          </a:p>
          <a:p>
            <a:r>
              <a:rPr lang="en-US" b="1" dirty="0"/>
              <a:t>Prospect Evaluation:</a:t>
            </a:r>
            <a:r>
              <a:rPr lang="en-US" dirty="0"/>
              <a:t> Young pitchers showing unusual velocity gains might be reaching physical maturity ahead of schedule, which affects their projection curve. This could be because they’re also just a dawg.</a:t>
            </a:r>
          </a:p>
          <a:p>
            <a:endParaRPr lang="en-US" dirty="0"/>
          </a:p>
          <a:p>
            <a:r>
              <a:rPr lang="en-US" b="1" dirty="0"/>
              <a:t>Medical Decision Support:</a:t>
            </a:r>
            <a:r>
              <a:rPr lang="en-US" dirty="0"/>
              <a:t> Velocity tracking post-injury can inform return-to-play decisions and help calibrate expectations for recovery timelines.</a:t>
            </a:r>
          </a:p>
          <a:p>
            <a:endParaRPr lang="en-US" dirty="0"/>
          </a:p>
          <a:p>
            <a:endParaRPr lang="en-US" dirty="0"/>
          </a:p>
          <a:p>
            <a:r>
              <a:rPr lang="en-US" dirty="0"/>
              <a:t>The key is that this provides </a:t>
            </a:r>
            <a:r>
              <a:rPr lang="en-US" i="1" dirty="0"/>
              <a:t>quantitative</a:t>
            </a:r>
            <a:r>
              <a:rPr lang="en-US" dirty="0"/>
              <a:t> input to decisions that used to rely primarily on traditional aging beliefs and past performance.</a:t>
            </a:r>
          </a:p>
          <a:p>
            <a:endParaRPr lang="en-US" dirty="0"/>
          </a:p>
          <a:p>
            <a:r>
              <a:rPr lang="en-US" dirty="0"/>
              <a:t>Transition: Now, I want to address some current limitations..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23</a:t>
            </a:fld>
            <a:endParaRPr lang="en-US"/>
          </a:p>
        </p:txBody>
      </p:sp>
    </p:spTree>
    <p:extLst>
      <p:ext uri="{BB962C8B-B14F-4D97-AF65-F5344CB8AC3E}">
        <p14:creationId xmlns:p14="http://schemas.microsoft.com/office/powerpoint/2010/main" val="295625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research project has limitations, and I want to be transparent about mine.</a:t>
            </a:r>
          </a:p>
          <a:p>
            <a:endParaRPr lang="en-US" dirty="0"/>
          </a:p>
          <a:p>
            <a:r>
              <a:rPr lang="en-US" dirty="0"/>
              <a:t>First, I focused exclusively on four-seam fastball velocity for this project. Other pitch types have different aging patterns: sliders and curveballs depend more on spin and command than pure arm speed. This was a deliberate choice to maximize precision on one metric, but it means we're not capturing the complete picture of pitcher decline, rather focusing on velocity effects here.</a:t>
            </a:r>
          </a:p>
          <a:p>
            <a:endParaRPr lang="en-US" dirty="0"/>
          </a:p>
          <a:p>
            <a:r>
              <a:rPr lang="en-US" dirty="0"/>
              <a:t>Second, our time period is 2015-2024, which is the Statcast era. This is when measurement became consistent, but it also means we can't include career data pre-2015. Some aging patterns might look different in earlier eras with different training methods and medical technology, etc.</a:t>
            </a:r>
          </a:p>
          <a:p>
            <a:endParaRPr lang="en-US" dirty="0"/>
          </a:p>
          <a:p>
            <a:r>
              <a:rPr lang="en-US" dirty="0"/>
              <a:t>Third, our injury data is limited to Tommy John surgeries. Shoulder injuries, </a:t>
            </a:r>
            <a:r>
              <a:rPr lang="en-US" dirty="0" err="1"/>
              <a:t>lat</a:t>
            </a:r>
            <a:r>
              <a:rPr lang="en-US" dirty="0"/>
              <a:t> strains, and other arm issues aren't captured systematically. It’s difficult to find open-source organized structure for these so I’m currently missing other injury effects that (might) influence velocity, however TJ is the most prevalent one, so I started by focusing on TJ.</a:t>
            </a:r>
          </a:p>
          <a:p>
            <a:endParaRPr lang="en-US" dirty="0"/>
          </a:p>
          <a:p>
            <a:r>
              <a:rPr lang="en-US" dirty="0"/>
              <a:t>Fourth, we don't account for workload yet: innings pitched, pitch count, multi-inning relief appearances. Workload likely affects aging rates, but not implemented in this project before the deadline. Will definitely be implemented soon though, more on this in the next slide.</a:t>
            </a:r>
          </a:p>
          <a:p>
            <a:endParaRPr lang="en-US" dirty="0"/>
          </a:p>
          <a:p>
            <a:r>
              <a:rPr lang="en-US" dirty="0"/>
              <a:t>Finally, survivor bias: our model is trained on pitchers who made it to MLB and stayed long enough for us to observe aging. We're not modeling the full population of professional pitchers, just those who achieved sustained MLB success (minimum 4 seasons).</a:t>
            </a:r>
          </a:p>
          <a:p>
            <a:endParaRPr lang="en-US" dirty="0"/>
          </a:p>
          <a:p>
            <a:r>
              <a:rPr lang="en-US" dirty="0"/>
              <a:t>These aren't fatal flaws, they're known constraints that bound the scope of our claims. Future work can address several of these, as I’ll mention on the next slide</a:t>
            </a:r>
          </a:p>
          <a:p>
            <a:endParaRPr lang="en-US" dirty="0"/>
          </a:p>
          <a:p>
            <a:endParaRPr lang="en-US" dirty="0"/>
          </a:p>
          <a:p>
            <a:r>
              <a:rPr lang="en-US" b="0" dirty="0"/>
              <a:t>Transition: Which </a:t>
            </a:r>
            <a:r>
              <a:rPr lang="en-US" dirty="0"/>
              <a:t>brings me to future directions...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24</a:t>
            </a:fld>
            <a:endParaRPr lang="en-US"/>
          </a:p>
        </p:txBody>
      </p:sp>
    </p:spTree>
    <p:extLst>
      <p:ext uri="{BB962C8B-B14F-4D97-AF65-F5344CB8AC3E}">
        <p14:creationId xmlns:p14="http://schemas.microsoft.com/office/powerpoint/2010/main" val="4274864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exciting directions for extending this work. (and even more that aren’t listed here!)</a:t>
            </a:r>
          </a:p>
          <a:p>
            <a:endParaRPr lang="en-US" dirty="0"/>
          </a:p>
          <a:p>
            <a:r>
              <a:rPr lang="en-US" b="1" dirty="0"/>
              <a:t>Multi-metric integration:</a:t>
            </a:r>
            <a:r>
              <a:rPr lang="en-US" dirty="0"/>
              <a:t> Combine velocity with command and movement models for comprehensive performance projections. The statistical framework is already built - we just need to refine measurement for the other metrics.</a:t>
            </a:r>
          </a:p>
          <a:p>
            <a:endParaRPr lang="en-US" dirty="0"/>
          </a:p>
          <a:p>
            <a:r>
              <a:rPr lang="en-US" b="1" dirty="0"/>
              <a:t>Workload incorporation:</a:t>
            </a:r>
            <a:r>
              <a:rPr lang="en-US" dirty="0"/>
              <a:t> Integrate pitch counts, innings, and multi-inning appearances. Workload almost certainly affects aging, and incorporating it would improve projections substantially. </a:t>
            </a:r>
          </a:p>
          <a:p>
            <a:endParaRPr lang="en-US" dirty="0"/>
          </a:p>
          <a:p>
            <a:r>
              <a:rPr lang="en-US" b="1" dirty="0"/>
              <a:t>Injury prediction:</a:t>
            </a:r>
            <a:r>
              <a:rPr lang="en-US" dirty="0"/>
              <a:t> Rather than just modeling post-injury effects, can we predict pre-injury risk? Velocity decline patterns might serve as early warning signals for UCL stress. This would require prospective validation but has enormous practical value.</a:t>
            </a:r>
          </a:p>
          <a:p>
            <a:endParaRPr lang="en-US" dirty="0"/>
          </a:p>
          <a:p>
            <a:r>
              <a:rPr lang="en-US" b="1" dirty="0"/>
              <a:t>Pitch type expansion:</a:t>
            </a:r>
            <a:r>
              <a:rPr lang="en-US" dirty="0"/>
              <a:t> Model aging curves for sliders, curveballs, changeups. Different pitch types age differently and this matters for pitcher valuation.</a:t>
            </a:r>
          </a:p>
          <a:p>
            <a:endParaRPr lang="en-US" dirty="0"/>
          </a:p>
          <a:p>
            <a:r>
              <a:rPr lang="en-US" b="1" dirty="0"/>
              <a:t>Survival modeling:</a:t>
            </a:r>
            <a:r>
              <a:rPr lang="en-US" dirty="0"/>
              <a:t> Incorporate career longevity explicitly. Right now we model velocity conditional on still pitching; we could extend to model probability of remaining in MLB.</a:t>
            </a:r>
          </a:p>
          <a:p>
            <a:endParaRPr lang="en-US" dirty="0"/>
          </a:p>
          <a:p>
            <a:r>
              <a:rPr lang="en-US" b="1" dirty="0"/>
              <a:t>Biomechanical integration:</a:t>
            </a:r>
            <a:r>
              <a:rPr lang="en-US" dirty="0"/>
              <a:t> If we could get motion capture data on delivery mechanics, we could potentially explain some of the currently unexplained variance in aging rates.</a:t>
            </a:r>
          </a:p>
          <a:p>
            <a:r>
              <a:rPr lang="en-US" dirty="0"/>
              <a:t>These extensions would require partnerships with teams who have proprietary data, but the statistical framework we've built is designed to accommodate them.</a:t>
            </a:r>
          </a:p>
          <a:p>
            <a:endParaRPr lang="en-US" b="1" dirty="0"/>
          </a:p>
          <a:p>
            <a:endParaRPr lang="en-US" b="1" dirty="0"/>
          </a:p>
          <a:p>
            <a:r>
              <a:rPr lang="en-US" b="0" dirty="0"/>
              <a:t>Transition: Let me talk about the methodological contribution..</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25</a:t>
            </a:fld>
            <a:endParaRPr lang="en-US"/>
          </a:p>
        </p:txBody>
      </p:sp>
    </p:spTree>
    <p:extLst>
      <p:ext uri="{BB962C8B-B14F-4D97-AF65-F5344CB8AC3E}">
        <p14:creationId xmlns:p14="http://schemas.microsoft.com/office/powerpoint/2010/main" val="371088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close by emphasizing the methodological innovation here</a:t>
            </a:r>
          </a:p>
          <a:p>
            <a:endParaRPr lang="en-US" dirty="0"/>
          </a:p>
          <a:p>
            <a:r>
              <a:rPr lang="en-US" dirty="0"/>
              <a:t>I believe my three key contributions are:</a:t>
            </a:r>
          </a:p>
          <a:p>
            <a:endParaRPr lang="en-US" dirty="0"/>
          </a:p>
          <a:p>
            <a:r>
              <a:rPr lang="en-US" dirty="0"/>
              <a:t>Created a </a:t>
            </a:r>
            <a:r>
              <a:rPr lang="en-US" i="1" dirty="0"/>
              <a:t>unified aging-injury framework</a:t>
            </a:r>
            <a:r>
              <a:rPr lang="en-US" dirty="0"/>
              <a:t>. Prior research studied aging curves and injury effects separately, at least in widespread publicly available research. I built a single statistical model that captures both simultaneously. The Bayesian hierarchical structure naturally handles the interaction: players have individual aging trajectories that can be disrupted by injury, and the model quantifies both effects with proper uncertainty.</a:t>
            </a:r>
          </a:p>
          <a:p>
            <a:endParaRPr lang="en-US" dirty="0"/>
          </a:p>
          <a:p>
            <a:r>
              <a:rPr lang="en-US" dirty="0"/>
              <a:t>Second, I demonstrated </a:t>
            </a:r>
            <a:r>
              <a:rPr lang="en-US" i="1" dirty="0"/>
              <a:t>individual changepoint detection</a:t>
            </a:r>
            <a:r>
              <a:rPr lang="en-US" dirty="0"/>
              <a:t> at scale. Population aging curves are useful, but teams need to know when individual players deviate from expectation. The PELT algorithm gives us automated, statistically principled detection of trajectory breaks. This is applicable beyond baseball: any time-series process where you want to detect regime changes could use this approach.</a:t>
            </a:r>
          </a:p>
          <a:p>
            <a:endParaRPr lang="en-US" dirty="0"/>
          </a:p>
          <a:p>
            <a:r>
              <a:rPr lang="en-US" dirty="0"/>
              <a:t>Third, I developed </a:t>
            </a:r>
            <a:r>
              <a:rPr lang="en-US" i="1" dirty="0"/>
              <a:t>actionable risk assessment</a:t>
            </a:r>
            <a:r>
              <a:rPr lang="en-US" dirty="0"/>
              <a:t> that integrates multiple factors into a single continuous score. Six independent risk components - age, velocity, decline rate, changepoints, injury history, recovery phase - combined into one interpretable metric from 0 to 1. This is practical for decision-making because it collapses complexity into a single dimension while preserving the underlying multivariate information.</a:t>
            </a:r>
          </a:p>
          <a:p>
            <a:endParaRPr lang="en-US" dirty="0"/>
          </a:p>
          <a:p>
            <a:r>
              <a:rPr lang="en-US" dirty="0"/>
              <a:t>The broader contribution is demonstrating how Bayesian methods, modern changepoint algorithms, and risk quantification can be combined for sports analytics problems. This framework could apply to other positions, other sports, or even non-sports contexts like equipment maintenance or financial market analysis.</a:t>
            </a:r>
          </a:p>
          <a:p>
            <a:r>
              <a:rPr lang="en-US" dirty="0"/>
              <a:t>I extremely open to collaborations: team partnerships for prospective validation, academic extensions incorporating biomechanics or workload, or applications to other sports entirely. My code is available on GitHub for replication and extension.</a:t>
            </a:r>
          </a:p>
          <a:p>
            <a:endParaRPr lang="en-US" dirty="0"/>
          </a:p>
          <a:p>
            <a:endParaRPr lang="en-US" dirty="0"/>
          </a:p>
          <a:p>
            <a:r>
              <a:rPr lang="en-US" dirty="0"/>
              <a:t>Transition: Let me acknowledge the research this builds on..</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26</a:t>
            </a:fld>
            <a:endParaRPr lang="en-US"/>
          </a:p>
        </p:txBody>
      </p:sp>
    </p:spTree>
    <p:extLst>
      <p:ext uri="{BB962C8B-B14F-4D97-AF65-F5344CB8AC3E}">
        <p14:creationId xmlns:p14="http://schemas.microsoft.com/office/powerpoint/2010/main" val="2768463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stands on the shoulders of excellent prior research. A few key citations:</a:t>
            </a:r>
          </a:p>
          <a:p>
            <a:endParaRPr lang="en-US" dirty="0"/>
          </a:p>
          <a:p>
            <a:r>
              <a:rPr lang="en-US" dirty="0"/>
              <a:t>Chris Ahmad's 2023 analysis of Tommy John velocity effects was foundational for my recovery timeline expectations.</a:t>
            </a:r>
          </a:p>
          <a:p>
            <a:endParaRPr lang="en-US" dirty="0"/>
          </a:p>
          <a:p>
            <a:r>
              <a:rPr lang="en-US" dirty="0"/>
              <a:t>Mitchel Lichtman's aging curve work established many of the baseline patterns I built on.</a:t>
            </a:r>
          </a:p>
          <a:p>
            <a:endParaRPr lang="en-US" dirty="0"/>
          </a:p>
          <a:p>
            <a:r>
              <a:rPr lang="en-US" dirty="0"/>
              <a:t>Jon </a:t>
            </a:r>
            <a:r>
              <a:rPr lang="en-US" dirty="0" err="1"/>
              <a:t>Roegele's</a:t>
            </a:r>
            <a:r>
              <a:rPr lang="en-US" dirty="0"/>
              <a:t> comprehensive Tommy John surgery database was essential - his meticulous tracking of surgical dates enabled our recovery timeline analysis. Absolute godsend.</a:t>
            </a:r>
          </a:p>
          <a:p>
            <a:endParaRPr lang="en-US" dirty="0"/>
          </a:p>
          <a:p>
            <a:r>
              <a:rPr lang="en-US" dirty="0"/>
              <a:t>Stan Conte's workload research informed our thinking about injury risk factors, even though I couldn't fully incorporate workload in this iteration.</a:t>
            </a:r>
          </a:p>
          <a:p>
            <a:endParaRPr lang="en-US" dirty="0"/>
          </a:p>
          <a:p>
            <a:r>
              <a:rPr lang="en-US" dirty="0"/>
              <a:t>And numerous academic papers on Bayesian hierarchical modeling and changepoint detection provided the statistical foundation.</a:t>
            </a:r>
          </a:p>
          <a:p>
            <a:r>
              <a:rPr lang="en-US" dirty="0"/>
              <a:t>I want to emphasize that this research is incremental - it advances the conversation but doesn't reinvent it. I’m integrating existing methods in a novel way and applying them rigorously to a specific problem.</a:t>
            </a:r>
          </a:p>
          <a:p>
            <a:endParaRPr lang="en-US" dirty="0"/>
          </a:p>
          <a:p>
            <a:endParaRPr lang="en-US" dirty="0"/>
          </a:p>
          <a:p>
            <a:r>
              <a:rPr lang="en-US" dirty="0"/>
              <a:t>Transition: With that, I'll open it up for questions...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27</a:t>
            </a:fld>
            <a:endParaRPr lang="en-US"/>
          </a:p>
        </p:txBody>
      </p:sp>
    </p:spTree>
    <p:extLst>
      <p:ext uri="{BB962C8B-B14F-4D97-AF65-F5344CB8AC3E}">
        <p14:creationId xmlns:p14="http://schemas.microsoft.com/office/powerpoint/2010/main" val="88654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Thank you for your attention. I'm happy to take questions now, and I'll be around all day if anyone wants to discuss the methodology or applications in more detail.</a:t>
            </a:r>
          </a:p>
          <a:p>
            <a:r>
              <a:rPr lang="en-US" dirty="0"/>
              <a:t>For those interested in code replication or collaboration, please feel free to reach out, it is also available on my GitHub and website mentioned at the bottom of the slide. I’m excited about the potential for this framework and eager to see how it might be refined and extended by the community.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Audience Question(s): (Personal Note)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If a team could only use one output from your model, what should it be?</a:t>
            </a:r>
          </a:p>
          <a:p>
            <a:r>
              <a:rPr lang="en-US" b="1" dirty="0"/>
              <a:t>-</a:t>
            </a:r>
            <a:r>
              <a:rPr lang="en-US" dirty="0"/>
              <a:t>The risk scores. They're simple, interpretable, and integrate all the information into one number. You can sort your roster by risk and immediately see who warrants close monitoring, amongst so much other things.</a:t>
            </a:r>
          </a:p>
          <a:p>
            <a:r>
              <a:rPr lang="en-US" b="1" dirty="0"/>
              <a:t>What would you need to make this truly production-ready for front offices?</a:t>
            </a:r>
            <a:r>
              <a:rPr lang="en-US" dirty="0"/>
              <a:t> </a:t>
            </a:r>
          </a:p>
          <a:p>
            <a:r>
              <a:rPr lang="en-US" dirty="0"/>
              <a:t>-Real-time integration with pitch tracking systems, incorporation of workload data, and extension to other pitch types, plus cutting edge biomechanics data surely wouldn’t hurt. Technically it’s ready, but those integrations would make it seamlessly fit into existing workflows."</a:t>
            </a:r>
          </a:p>
          <a:p>
            <a:r>
              <a:rPr lang="en-US" b="1" dirty="0"/>
              <a:t>Do you think velocity focus over-emphasizes power pitchers?</a:t>
            </a:r>
          </a:p>
          <a:p>
            <a:r>
              <a:rPr lang="en-US" b="1" dirty="0"/>
              <a:t>-</a:t>
            </a:r>
            <a:r>
              <a:rPr lang="en-US" dirty="0"/>
              <a:t>That's fair criticism. Command-and-control pitchers might age differently, and our framework wouldn't capture that. But I'd argue velocity is the most fundamental athletic capacity - even finesse pitchers need minimum velocity to be effective. So it's a useful starting point even if incomplete.</a:t>
            </a:r>
          </a:p>
          <a:p>
            <a:r>
              <a:rPr lang="en-US" b="1" dirty="0"/>
              <a:t>How would you handle relievers vs. starters differently?</a:t>
            </a:r>
          </a:p>
          <a:p>
            <a:r>
              <a:rPr lang="en-US" b="1" dirty="0"/>
              <a:t>-</a:t>
            </a:r>
            <a:r>
              <a:rPr lang="en-US" dirty="0"/>
              <a:t>Great question. Relievers might age differently because they work at higher effort levels but accumulate less volume. Future work should stratify by role. Our current model pools them together</a:t>
            </a:r>
          </a:p>
          <a:p>
            <a:br>
              <a:rPr lang="en-US" dirty="0"/>
            </a:br>
            <a:endParaRPr lang="en-US" dirty="0"/>
          </a:p>
          <a:p>
            <a:r>
              <a:rPr lang="en-US" dirty="0"/>
              <a:t>Closing Statement: The bottom line is simple: when a veteran pitcher's velocity drops, we can now answer the question 'is this aging or injury?' with quantitative precision rather than subjective judgment. That distinction has enormous practical value for roster management, contract negotiation, and player development. Thank you.</a:t>
            </a:r>
          </a:p>
          <a:p>
            <a:endParaRPr lang="en-US" dirty="0"/>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28</a:t>
            </a:fld>
            <a:endParaRPr lang="en-US"/>
          </a:p>
        </p:txBody>
      </p:sp>
    </p:spTree>
    <p:extLst>
      <p:ext uri="{BB962C8B-B14F-4D97-AF65-F5344CB8AC3E}">
        <p14:creationId xmlns:p14="http://schemas.microsoft.com/office/powerpoint/2010/main" val="82180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Here's the scenario every front office faces: You're watching a 32-year-old veteran pitcher whose fastball has dropped from 94 to 92 mph over the past two seasons. The question is, is this the natural aging process we should expect and price accordingly? Or is this early warning of injury-related decline (Tommy John) that will accelerate further?</a:t>
            </a:r>
            <a:br>
              <a:rPr lang="en-US" dirty="0"/>
            </a:br>
            <a:endParaRPr lang="en-US" dirty="0"/>
          </a:p>
          <a:p>
            <a:r>
              <a:rPr lang="en-US" dirty="0"/>
              <a:t>The consequences of getting this wrong are significant. If you misread aging as injury, you might let a productive pitcher walk in free agency when they still have 3-4 good years left. Conversely, if you mistake injury decline for normal aging, you might commit $15-20 million per year to a player whose performance is about to fall off a cliff.</a:t>
            </a:r>
            <a:br>
              <a:rPr lang="en-US" dirty="0"/>
            </a:br>
            <a:endParaRPr lang="en-US" dirty="0"/>
          </a:p>
          <a:p>
            <a:r>
              <a:rPr lang="en-US" dirty="0"/>
              <a:t>Traditional approaches have treated aging curves and injury research as separate questions, or in my experience are at least not publicly widespread available (plus my curiosity almost always gets the better of me!). But in reality, they're deeply intertwined, especially with Tommy John surgery becoming so prevalent. That's the gap this research addresses.</a:t>
            </a:r>
          </a:p>
          <a:p>
            <a:endParaRPr lang="en-US" dirty="0"/>
          </a:p>
          <a:p>
            <a:endParaRPr lang="en-US" dirty="0"/>
          </a:p>
          <a:p>
            <a:r>
              <a:rPr lang="en-US" b="0" dirty="0"/>
              <a:t>Transition: </a:t>
            </a:r>
            <a:r>
              <a:rPr lang="en-US" dirty="0"/>
              <a:t>So what exactly are we trying to answer?</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3</a:t>
            </a:fld>
            <a:endParaRPr lang="en-US"/>
          </a:p>
        </p:txBody>
      </p:sp>
    </p:spTree>
    <p:extLst>
      <p:ext uri="{BB962C8B-B14F-4D97-AF65-F5344CB8AC3E}">
        <p14:creationId xmlns:p14="http://schemas.microsoft.com/office/powerpoint/2010/main" val="3499707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Our primary research question is: Can we quantitatively separate natural aging effects from injury-related decline in pitcher velocity?</a:t>
            </a:r>
          </a:p>
          <a:p>
            <a:endParaRPr lang="en-US" dirty="0"/>
          </a:p>
          <a:p>
            <a:r>
              <a:rPr lang="en-US" dirty="0"/>
              <a:t>To answer this comprehensively, I broke it into a few targeted supporting questions:</a:t>
            </a:r>
          </a:p>
          <a:p>
            <a:endParaRPr lang="en-US" dirty="0"/>
          </a:p>
          <a:p>
            <a:r>
              <a:rPr lang="en-US" dirty="0"/>
              <a:t>First, what is the population-level aging pattern? We need a baseline to know what 'normal' looks like (within the dataset I’m using)</a:t>
            </a:r>
          </a:p>
          <a:p>
            <a:r>
              <a:rPr lang="en-US" dirty="0"/>
              <a:t>Second, what is the specific measurable impact of Tommy John surgery? Not just 'does it hurt velocity' but by how much, and does recovery follow a predictable trajectory?</a:t>
            </a:r>
          </a:p>
          <a:p>
            <a:r>
              <a:rPr lang="en-US" dirty="0"/>
              <a:t>Third, can we identify when individual pitchers deviate from their expected aging curve? If someone is declining faster than the population average, we want to flag that as early as possible.</a:t>
            </a:r>
          </a:p>
          <a:p>
            <a:r>
              <a:rPr lang="en-US" dirty="0"/>
              <a:t>These questions require different statistical approaches, which is why we developed a three-part methodology."</a:t>
            </a:r>
          </a:p>
          <a:p>
            <a:endParaRPr lang="en-US" dirty="0"/>
          </a:p>
          <a:p>
            <a:r>
              <a:rPr lang="en-US" dirty="0"/>
              <a:t>Notice we're asking for quantitative answers, not just 'does TJ hurt velocity' but '</a:t>
            </a:r>
            <a:r>
              <a:rPr lang="en-US" i="1" dirty="0"/>
              <a:t>how much</a:t>
            </a:r>
            <a:r>
              <a:rPr lang="en-US" dirty="0"/>
              <a:t> does it hurt velocity' with proper uncertainty quantification. More on this later!</a:t>
            </a:r>
          </a:p>
          <a:p>
            <a:endParaRPr lang="en-US" b="1" dirty="0"/>
          </a:p>
          <a:p>
            <a:endParaRPr lang="en-US" b="1" dirty="0"/>
          </a:p>
          <a:p>
            <a:r>
              <a:rPr lang="en-US" b="0" dirty="0"/>
              <a:t>Transition: </a:t>
            </a:r>
            <a:r>
              <a:rPr lang="en-US" dirty="0"/>
              <a:t>Here's how we approached this methodologically...</a:t>
            </a:r>
          </a:p>
          <a:p>
            <a:endParaRPr lang="en-US" dirty="0"/>
          </a:p>
          <a:p>
            <a:endParaRPr lang="en-US" dirty="0"/>
          </a:p>
          <a:p>
            <a:endParaRPr lang="en-US" dirty="0"/>
          </a:p>
          <a:p>
            <a:r>
              <a:rPr lang="en-US" dirty="0"/>
              <a:t>Possible Audience Question(s): (Personal Note)</a:t>
            </a:r>
          </a:p>
          <a:p>
            <a:endParaRPr lang="en-US" dirty="0"/>
          </a:p>
          <a:p>
            <a:r>
              <a:rPr lang="en-US" dirty="0"/>
              <a:t>Why focus on velocity specifically?</a:t>
            </a:r>
          </a:p>
          <a:p>
            <a:r>
              <a:rPr lang="en-US" dirty="0"/>
              <a:t>- Velocity is the most objectively measurable metric, least subject to ballpark effects or defensive variation, and shows the clearest aging patterns in our preliminary analysis. It is also often the most used analysis in injury analysis and modeling pitcher aging curves in research. We tested command and movement as well, which I'll discuss shortly.</a:t>
            </a:r>
          </a:p>
        </p:txBody>
      </p:sp>
      <p:sp>
        <p:nvSpPr>
          <p:cNvPr id="4" name="Slide Number Placeholder 3"/>
          <p:cNvSpPr>
            <a:spLocks noGrp="1"/>
          </p:cNvSpPr>
          <p:nvPr>
            <p:ph type="sldNum" sz="quarter" idx="5"/>
          </p:nvPr>
        </p:nvSpPr>
        <p:spPr/>
        <p:txBody>
          <a:bodyPr/>
          <a:lstStyle/>
          <a:p>
            <a:fld id="{9AB546D9-F734-4EEA-8BFB-7B6A38932749}" type="slidenum">
              <a:rPr lang="en-US" smtClean="0"/>
              <a:t>4</a:t>
            </a:fld>
            <a:endParaRPr lang="en-US"/>
          </a:p>
        </p:txBody>
      </p:sp>
    </p:spTree>
    <p:extLst>
      <p:ext uri="{BB962C8B-B14F-4D97-AF65-F5344CB8AC3E}">
        <p14:creationId xmlns:p14="http://schemas.microsoft.com/office/powerpoint/2010/main" val="314566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We used three complementary statistical methods, each designed for a specific aspect of the problem.</a:t>
            </a:r>
          </a:p>
          <a:p>
            <a:endParaRPr lang="en-US" dirty="0"/>
          </a:p>
          <a:p>
            <a:r>
              <a:rPr lang="en-US" dirty="0"/>
              <a:t>First, a Bayesian hierarchical model. This estimates population-level aging effects while respecting individual variation. The key advantage of the Bayesian approach is that it gives us full posterior distributions, meaning we can quantify uncertainty properly rather than just getting point estimates. We used MCMC sampling via stan_glmer in R, which handles the hierarchical structure and gives us 95% credible intervals for all our predictions.</a:t>
            </a:r>
          </a:p>
          <a:p>
            <a:endParaRPr lang="en-US" dirty="0"/>
          </a:p>
          <a:p>
            <a:r>
              <a:rPr lang="en-US" dirty="0"/>
              <a:t>Second, changepoint detection using the PELT algorithm; that's Pruned Exact Linear Time. This is an automated method that identifies when an individual pitcher's trajectory suddenly shifts. Rather than assuming decline happens gradually, we let the data tell us when structural breaks occur. The PELT algorithm is particularly good because it penalizes complexity, so we don't overfit by detecting false changepoints. In the future I’d like to move to </a:t>
            </a:r>
            <a:r>
              <a:rPr lang="en-US" dirty="0" err="1"/>
              <a:t>bcp</a:t>
            </a:r>
            <a:r>
              <a:rPr lang="en-US" dirty="0"/>
              <a:t>, which is discussed more in my future considerations at the end.</a:t>
            </a:r>
          </a:p>
          <a:p>
            <a:r>
              <a:rPr lang="en-US" dirty="0"/>
              <a:t>Third, a comprehensive risk assessment framework that integrates six independent factors: the player's current age, current velocity, velocity decline rate, whether they've hit a statistical changepoint, their injury history, and how long it's been since their most recent Tommy John surgery. We combine these into a continuous risk score from 0 to 1, as well as classify them contextually later on.</a:t>
            </a:r>
          </a:p>
          <a:p>
            <a:endParaRPr lang="en-US" dirty="0"/>
          </a:p>
          <a:p>
            <a:r>
              <a:rPr lang="en-US" dirty="0"/>
              <a:t>The output is player-specific projections with full uncertainty quantification, so instead of saying 'this pitcher will throw 93 mph next year,' we say 'we're 95% confident they'll be between 91 and 95 mph, with a median projection of 93.'</a:t>
            </a:r>
          </a:p>
          <a:p>
            <a:r>
              <a:rPr lang="en-US" dirty="0"/>
              <a:t>This three-part approach gives us both population insights and individual-level precision.“</a:t>
            </a:r>
          </a:p>
          <a:p>
            <a:endParaRPr lang="en-US" dirty="0"/>
          </a:p>
          <a:p>
            <a:r>
              <a:rPr lang="en-US" dirty="0"/>
              <a:t>Possible Audience Question(s): (Personal Note)</a:t>
            </a:r>
          </a:p>
          <a:p>
            <a:endParaRPr lang="en-US" dirty="0"/>
          </a:p>
          <a:p>
            <a:r>
              <a:rPr lang="en-US" dirty="0"/>
              <a:t>Why Bayesian instead of frequentist?</a:t>
            </a:r>
          </a:p>
          <a:p>
            <a:r>
              <a:rPr lang="en-US" dirty="0"/>
              <a:t>-Two main reasons: first, hierarchical modeling naturally handles partial pooling across pitchers, which improves estimates for players with limited data. Second, we wanted full posterior distributions for uncertainty quantification, not just point estimates with standard errors.</a:t>
            </a:r>
          </a:p>
          <a:p>
            <a:endParaRPr lang="en-US" dirty="0"/>
          </a:p>
          <a:p>
            <a:endParaRPr lang="en-US" dirty="0"/>
          </a:p>
          <a:p>
            <a:r>
              <a:rPr lang="en-US" b="0" dirty="0"/>
              <a:t>Transition: </a:t>
            </a:r>
            <a:r>
              <a:rPr lang="en-US" dirty="0"/>
              <a:t>Let me show you what data we used...</a:t>
            </a:r>
          </a:p>
        </p:txBody>
      </p:sp>
      <p:sp>
        <p:nvSpPr>
          <p:cNvPr id="4" name="Slide Number Placeholder 3"/>
          <p:cNvSpPr>
            <a:spLocks noGrp="1"/>
          </p:cNvSpPr>
          <p:nvPr>
            <p:ph type="sldNum" sz="quarter" idx="5"/>
          </p:nvPr>
        </p:nvSpPr>
        <p:spPr/>
        <p:txBody>
          <a:bodyPr/>
          <a:lstStyle/>
          <a:p>
            <a:fld id="{9AB546D9-F734-4EEA-8BFB-7B6A38932749}" type="slidenum">
              <a:rPr lang="en-US" smtClean="0"/>
              <a:t>5</a:t>
            </a:fld>
            <a:endParaRPr lang="en-US"/>
          </a:p>
        </p:txBody>
      </p:sp>
    </p:spTree>
    <p:extLst>
      <p:ext uri="{BB962C8B-B14F-4D97-AF65-F5344CB8AC3E}">
        <p14:creationId xmlns:p14="http://schemas.microsoft.com/office/powerpoint/2010/main" val="139560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comes from MLB Statcast via Baseball Savant, covering 2015 through 2024: exactly 10 seasons. We chose 2015 as our starting point because that's when Statcast measurement became consistent and reliable across all ballparks.</a:t>
            </a:r>
          </a:p>
          <a:p>
            <a:r>
              <a:rPr lang="en-US" dirty="0"/>
              <a:t>We focused on four metrics initially: average four-seam fastball velocity, walk rate as a proxy for command, horizontal break, and induced vertical break for pitch movement. This gave us over 1,100 unique pitchers and more than 5,700 pitcher-season observations. That's substantial statistical power for population-level estimates.</a:t>
            </a:r>
          </a:p>
          <a:p>
            <a:endParaRPr lang="en-US" dirty="0"/>
          </a:p>
          <a:p>
            <a:r>
              <a:rPr lang="en-US" dirty="0"/>
              <a:t>For Tommy John data, we used Jon </a:t>
            </a:r>
            <a:r>
              <a:rPr lang="en-US" dirty="0" err="1"/>
              <a:t>Roegele's</a:t>
            </a:r>
            <a:r>
              <a:rPr lang="en-US" dirty="0"/>
              <a:t> comprehensive surgical database, which tracks not just whether surgery occurred but the specific date (I recommend checking it out for yourself, there’s a ton of other amazing data and information in it!). This is crucial because it lets us calculate precise recovery timelines. In our sample, 381 pitchers, roughly 35% , had at least one Tommy John surgery, with 30 pitchers experiencing multiple TJ surgeries. That 35% rate might seem high, but remember this is MLB pitchers only, and TJ rates have been climbing throughout this period. This sample size is substantial for population-level estimates and aligns with the scale of published aging curve research (e.g., Bradbury 2009; Fair 2008).</a:t>
            </a:r>
          </a:p>
          <a:p>
            <a:endParaRPr lang="en-US" dirty="0"/>
          </a:p>
          <a:p>
            <a:endParaRPr lang="en-US" dirty="0"/>
          </a:p>
          <a:p>
            <a:r>
              <a:rPr lang="en-US" b="0" dirty="0"/>
              <a:t>Transition: </a:t>
            </a:r>
            <a:r>
              <a:rPr lang="en-US" dirty="0"/>
              <a:t>Now, we initially hypothesized that decline would manifest across multiple dimensions...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6</a:t>
            </a:fld>
            <a:endParaRPr lang="en-US"/>
          </a:p>
        </p:txBody>
      </p:sp>
    </p:spTree>
    <p:extLst>
      <p:ext uri="{BB962C8B-B14F-4D97-AF65-F5344CB8AC3E}">
        <p14:creationId xmlns:p14="http://schemas.microsoft.com/office/powerpoint/2010/main" val="3991014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initial hypothesis was that pitcher decline should show up across multiple performance dimensions. I thought velocity would capture arm strength deterioration, walk rate would reflect command precision decline, and pitch movement would indicate quality degradation.</a:t>
            </a:r>
          </a:p>
          <a:p>
            <a:endParaRPr lang="en-US" dirty="0"/>
          </a:p>
          <a:p>
            <a:r>
              <a:rPr lang="en-US" dirty="0"/>
              <a:t>I found that the velocity-only model significantly outperformed the others. It had the best held-out prediction accuracy, the clearest aging signal-to-noise ratio, and the most stable estimates.</a:t>
            </a:r>
          </a:p>
          <a:p>
            <a:r>
              <a:rPr lang="en-US" dirty="0"/>
              <a:t>Why? I think there are a few reasons. First, velocity is the most directly measured metric, it's literally radar timing of the ball, whereas command and movement depend on pitch location classification and seam orientation (plus a multitude of other factors), which introduce measurement error. Second, velocity has a clearer physiological basis - it's directly tied to arm speed and power generation, whereas command and movement depend on mechanical consistency and pitch sequencing decisions that are more complex. </a:t>
            </a:r>
          </a:p>
          <a:p>
            <a:endParaRPr lang="en-US" dirty="0"/>
          </a:p>
          <a:p>
            <a:r>
              <a:rPr lang="en-US" dirty="0"/>
              <a:t>----Third, Tommy John surgery is specifically a ligament repair that affects arm speed more directly than fine motor control.</a:t>
            </a:r>
          </a:p>
          <a:p>
            <a:endParaRPr lang="en-US" dirty="0"/>
          </a:p>
          <a:p>
            <a:r>
              <a:rPr lang="en-US" dirty="0"/>
              <a:t>Now, this doesn't mean command and movement don't decline with age - they absolutely do. But the signal was noisier and less predictive (at least based off my dataset and using four-seam fastballs). So, we made the methodological choice to focus on velocity where I could achieve the highest precision. I’ll address this more in detail in our limitations later on too.</a:t>
            </a:r>
          </a:p>
          <a:p>
            <a:endParaRPr lang="en-US" dirty="0"/>
          </a:p>
          <a:p>
            <a:endParaRPr lang="en-US" dirty="0"/>
          </a:p>
          <a:p>
            <a:r>
              <a:rPr lang="en-US" dirty="0"/>
              <a:t>Possible Audience Question(s): (Personal Note)</a:t>
            </a:r>
          </a:p>
          <a:p>
            <a:endParaRPr lang="en-US" dirty="0"/>
          </a:p>
          <a:p>
            <a:r>
              <a:rPr lang="en-US" dirty="0"/>
              <a:t>Doesn't focusing only on velocity miss important parts of pitcher decline?</a:t>
            </a:r>
          </a:p>
          <a:p>
            <a:r>
              <a:rPr lang="en-US" dirty="0"/>
              <a:t>-It does - this is a deliberate trade-off for precision. I think velocity gives us the clearest aging signal, but I acknowledge it's not the complete picture. Future work should integrate command and movement, but I wanted to get velocity right first, especially since we’re using four-seam fastballs as the focused pitch type. Additions for future work and some of these mentioned aspects I’ll address more in detail in the presentation.</a:t>
            </a:r>
          </a:p>
          <a:p>
            <a:endParaRPr lang="en-US" dirty="0"/>
          </a:p>
          <a:p>
            <a:r>
              <a:rPr lang="en-US" dirty="0"/>
              <a:t>Methodologically, we prioritized precision over comprehensiveness, I'd rather have highly accurate predictions for one dimension than noisy predictions across three</a:t>
            </a:r>
          </a:p>
          <a:p>
            <a:endParaRPr lang="en-US" dirty="0"/>
          </a:p>
          <a:p>
            <a:r>
              <a:rPr lang="en-US" b="0" dirty="0"/>
              <a:t>Transition: </a:t>
            </a:r>
            <a:r>
              <a:rPr lang="en-US" dirty="0"/>
              <a:t>So what did we find when we focused on velocity? Let me start with the big picture...“</a:t>
            </a:r>
          </a:p>
          <a:p>
            <a:endParaRPr lang="en-US" dirty="0"/>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7</a:t>
            </a:fld>
            <a:endParaRPr lang="en-US"/>
          </a:p>
        </p:txBody>
      </p:sp>
    </p:spTree>
    <p:extLst>
      <p:ext uri="{BB962C8B-B14F-4D97-AF65-F5344CB8AC3E}">
        <p14:creationId xmlns:p14="http://schemas.microsoft.com/office/powerpoint/2010/main" val="1992168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population-level aging curve for MLB pitchers, smoothed using loess regression with 95% confidence intervals. This represents over 5,700 pitcher-season observations.</a:t>
            </a:r>
          </a:p>
          <a:p>
            <a:r>
              <a:rPr lang="en-US" dirty="0"/>
              <a:t>The pattern is striking and matches baseball intuition. Pitchers are still developing through their early 20s, enter their prime years in the mid 20s, then decline gradually but consistently after that. By the mid-30s, the decline accelerates.</a:t>
            </a:r>
          </a:p>
          <a:p>
            <a:r>
              <a:rPr lang="en-US" dirty="0"/>
              <a:t>What's noteworthy here is the confidence bands, they're relatively tight through the prime years because we have lots of data but widen substantially after age 35 because we have fewer pitchers pitching that long, and the ones who do are a selected sample of especially durable athletes.</a:t>
            </a:r>
          </a:p>
          <a:p>
            <a:endParaRPr lang="en-US" dirty="0"/>
          </a:p>
          <a:p>
            <a:r>
              <a:rPr lang="en-US" dirty="0"/>
              <a:t>This curve serves as our baseline. When we see an individual pitcher deviating from this expected trajectory, that's when we start asking whether something beyond normal aging is happening.</a:t>
            </a:r>
          </a:p>
          <a:p>
            <a:endParaRPr lang="en-US" b="1" dirty="0"/>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Audience Question(s): (Personal Note)</a:t>
            </a:r>
          </a:p>
          <a:p>
            <a:endParaRPr lang="en-US" b="1" dirty="0"/>
          </a:p>
          <a:p>
            <a:r>
              <a:rPr lang="en-US" dirty="0"/>
              <a:t>Why does the peak happen at 26?</a:t>
            </a:r>
          </a:p>
          <a:p>
            <a:r>
              <a:rPr lang="en-US" dirty="0"/>
              <a:t>-Physiologically, this aligns with peak athletic maturity - players have finished physical development but haven't accumulated significant wear yet. It matches findings from other sports science research on power output."</a:t>
            </a:r>
          </a:p>
          <a:p>
            <a:r>
              <a:rPr lang="en-US" b="1" dirty="0"/>
              <a:t>     -</a:t>
            </a:r>
            <a:r>
              <a:rPr lang="en-US" b="1" i="1" dirty="0"/>
              <a:t>Our finding of peak velocity around age 26 aligns with independent research from Driveline Baseball (2021), which found fastball velocity peaks between ages 24-26 before entering decline. This convergence across independent datasets and methodologies strengthens confidence in the age-velocity relationship.</a:t>
            </a:r>
          </a:p>
          <a:p>
            <a:endParaRPr lang="en-US" b="1" dirty="0"/>
          </a:p>
          <a:p>
            <a:r>
              <a:rPr lang="en-US" b="0" dirty="0"/>
              <a:t>Transition: Lets take a look at some other pitcher velo aging curves industry wide first, then </a:t>
            </a:r>
            <a:r>
              <a:rPr lang="en-US" dirty="0"/>
              <a:t>look into when significant individual changes occur...</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8</a:t>
            </a:fld>
            <a:endParaRPr lang="en-US"/>
          </a:p>
        </p:txBody>
      </p:sp>
    </p:spTree>
    <p:extLst>
      <p:ext uri="{BB962C8B-B14F-4D97-AF65-F5344CB8AC3E}">
        <p14:creationId xmlns:p14="http://schemas.microsoft.com/office/powerpoint/2010/main" val="250437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A08EA-CD22-F288-A14B-79D49F825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BE54D-763E-A75C-F55E-FEF5B7C02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FC92-AEF6-0F1F-BFEB-BC0686B053E8}"/>
              </a:ext>
            </a:extLst>
          </p:cNvPr>
          <p:cNvSpPr>
            <a:spLocks noGrp="1"/>
          </p:cNvSpPr>
          <p:nvPr>
            <p:ph type="body" idx="1"/>
          </p:nvPr>
        </p:nvSpPr>
        <p:spPr/>
        <p:txBody>
          <a:bodyPr/>
          <a:lstStyle/>
          <a:p>
            <a:r>
              <a:rPr lang="en-US" dirty="0"/>
              <a:t>Driveline info comparison/reference</a:t>
            </a:r>
          </a:p>
        </p:txBody>
      </p:sp>
      <p:sp>
        <p:nvSpPr>
          <p:cNvPr id="4" name="Slide Number Placeholder 3">
            <a:extLst>
              <a:ext uri="{FF2B5EF4-FFF2-40B4-BE49-F238E27FC236}">
                <a16:creationId xmlns:a16="http://schemas.microsoft.com/office/drawing/2014/main" id="{01CB3148-6529-7640-61A1-1AE48FEC0EE1}"/>
              </a:ext>
            </a:extLst>
          </p:cNvPr>
          <p:cNvSpPr>
            <a:spLocks noGrp="1"/>
          </p:cNvSpPr>
          <p:nvPr>
            <p:ph type="sldNum" sz="quarter" idx="5"/>
          </p:nvPr>
        </p:nvSpPr>
        <p:spPr/>
        <p:txBody>
          <a:bodyPr/>
          <a:lstStyle/>
          <a:p>
            <a:fld id="{9AB546D9-F734-4EEA-8BFB-7B6A38932749}" type="slidenum">
              <a:rPr lang="en-US" smtClean="0"/>
              <a:t>9</a:t>
            </a:fld>
            <a:endParaRPr lang="en-US"/>
          </a:p>
        </p:txBody>
      </p:sp>
    </p:spTree>
    <p:extLst>
      <p:ext uri="{BB962C8B-B14F-4D97-AF65-F5344CB8AC3E}">
        <p14:creationId xmlns:p14="http://schemas.microsoft.com/office/powerpoint/2010/main" val="3922727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046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60211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6234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8202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397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35419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2/16/2026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47294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2/16/2026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123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2/16/2026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004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BCAD085-E8A6-8845-BD4E-CB4CCA059FC4}" type="datetimeFigureOut">
              <a:rPr lang="en-US" smtClean="0"/>
              <a:t>2/16/2026</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37745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21738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BCAD085-E8A6-8845-BD4E-CB4CCA059FC4}" type="datetimeFigureOut">
              <a:rPr lang="en-US" smtClean="0"/>
              <a:t>2/16/2026</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1FF6DA9-008F-8B48-92A6-B652298478BF}"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52724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5.jpe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www.pexels.com/photo/aerial-view-of-baseball-field-264279/"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0.jpg"/><Relationship Id="rId7" Type="http://schemas.openxmlformats.org/officeDocument/2006/relationships/diagramColors" Target="../diagrams/colors7.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6">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8" name="Straight Connector 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6858000"/>
          </a:xfrm>
          <a:prstGeom prst="rect">
            <a:avLst/>
          </a:prstGeom>
          <a:solidFill>
            <a:srgbClr val="33414E"/>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p:cNvSpPr txBox="1"/>
          <p:nvPr/>
        </p:nvSpPr>
        <p:spPr>
          <a:xfrm>
            <a:off x="438912" y="2236304"/>
            <a:ext cx="4867501" cy="3652667"/>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defRPr sz="3200" b="1">
                <a:solidFill>
                  <a:srgbClr val="FFFFFF"/>
                </a:solidFill>
              </a:defRPr>
            </a:pPr>
            <a:r>
              <a:rPr lang="en-US" sz="4400" dirty="0">
                <a:solidFill>
                  <a:srgbClr val="FFFFFF"/>
                </a:solidFill>
              </a:rPr>
              <a:t>Beyond the Aging Curve:</a:t>
            </a:r>
          </a:p>
          <a:p>
            <a:pPr defTabSz="914400">
              <a:lnSpc>
                <a:spcPct val="90000"/>
              </a:lnSpc>
              <a:spcAft>
                <a:spcPts val="600"/>
              </a:spcAft>
              <a:buClr>
                <a:schemeClr val="accent1"/>
              </a:buClr>
              <a:buFont typeface="Calibri" panose="020F0502020204030204" pitchFamily="34" charset="0"/>
            </a:pPr>
            <a:endParaRPr lang="en-US" dirty="0">
              <a:solidFill>
                <a:srgbClr val="FFFFFF"/>
              </a:solidFill>
            </a:endParaRPr>
          </a:p>
          <a:p>
            <a:pPr defTabSz="914400">
              <a:lnSpc>
                <a:spcPct val="90000"/>
              </a:lnSpc>
              <a:spcAft>
                <a:spcPts val="600"/>
              </a:spcAft>
              <a:buClr>
                <a:schemeClr val="accent1"/>
              </a:buClr>
              <a:buFont typeface="Calibri" panose="020F0502020204030204" pitchFamily="34" charset="0"/>
            </a:pPr>
            <a:r>
              <a:rPr lang="en-US" dirty="0">
                <a:solidFill>
                  <a:srgbClr val="FFFFFF"/>
                </a:solidFill>
              </a:rPr>
              <a:t>A Bayesian Framework for Distinguishing and </a:t>
            </a:r>
            <a:r>
              <a:rPr lang="en-US" dirty="0"/>
              <a:t>Quantifying Injury vs. Natural Decline in MLB Pitchers</a:t>
            </a:r>
            <a:endParaRPr lang="en-US" dirty="0">
              <a:solidFill>
                <a:srgbClr val="FFFFFF"/>
              </a:solidFill>
            </a:endParaRPr>
          </a:p>
        </p:txBody>
      </p:sp>
      <p:sp>
        <p:nvSpPr>
          <p:cNvPr id="12" name="Rectangle 11">
            <a:extLst>
              <a:ext uri="{FF2B5EF4-FFF2-40B4-BE49-F238E27FC236}">
                <a16:creationId xmlns:a16="http://schemas.microsoft.com/office/drawing/2014/main" id="{5840D933-6A23-4815-B24F-F628EB389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6858000"/>
          </a:xfrm>
          <a:prstGeom prst="rect">
            <a:avLst/>
          </a:prstGeom>
          <a:solidFill>
            <a:srgbClr val="E0918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descr="Close up of a baseball ball">
            <a:extLst>
              <a:ext uri="{FF2B5EF4-FFF2-40B4-BE49-F238E27FC236}">
                <a16:creationId xmlns:a16="http://schemas.microsoft.com/office/drawing/2014/main" id="{6490CDB6-A31F-A3C3-4795-22B6B8A884B0}"/>
              </a:ext>
            </a:extLst>
          </p:cNvPr>
          <p:cNvPicPr>
            <a:picLocks noChangeAspect="1"/>
          </p:cNvPicPr>
          <p:nvPr/>
        </p:nvPicPr>
        <p:blipFill>
          <a:blip r:embed="rId3"/>
          <a:srcRect l="32245" r="30189"/>
          <a:stretch>
            <a:fillRect/>
          </a:stretch>
        </p:blipFill>
        <p:spPr>
          <a:xfrm>
            <a:off x="5708926" y="10"/>
            <a:ext cx="3435073" cy="6857990"/>
          </a:xfrm>
          <a:prstGeom prst="rect">
            <a:avLst/>
          </a:prstGeom>
        </p:spPr>
      </p:pic>
      <p:sp>
        <p:nvSpPr>
          <p:cNvPr id="3" name="TextBox 2"/>
          <p:cNvSpPr txBox="1"/>
          <p:nvPr/>
        </p:nvSpPr>
        <p:spPr>
          <a:xfrm>
            <a:off x="1274667" y="6387429"/>
            <a:ext cx="2937022" cy="446276"/>
          </a:xfrm>
          <a:prstGeom prst="rect">
            <a:avLst/>
          </a:prstGeom>
          <a:noFill/>
        </p:spPr>
        <p:txBody>
          <a:bodyPr wrap="none">
            <a:spAutoFit/>
          </a:bodyPr>
          <a:lstStyle/>
          <a:p>
            <a:pPr algn="ctr">
              <a:spcAft>
                <a:spcPts val="600"/>
              </a:spcAft>
              <a:defRPr sz="1800">
                <a:solidFill>
                  <a:srgbClr val="FFFFFF"/>
                </a:solidFill>
              </a:defRPr>
            </a:pPr>
            <a:r>
              <a:rPr lang="en-US" sz="900" dirty="0"/>
              <a:t>Nickolas Bartle | Wake Forest University Baseball Analytics</a:t>
            </a:r>
          </a:p>
          <a:p>
            <a:pPr algn="ctr">
              <a:spcAft>
                <a:spcPts val="600"/>
              </a:spcAft>
            </a:pPr>
            <a:r>
              <a:rPr lang="en-US" sz="900" dirty="0"/>
              <a:t>SABR Analytics Conference 2026</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4DC375-05A0-209C-103C-B8BF55ED32DC}"/>
            </a:ext>
          </a:extLst>
        </p:cNvPr>
        <p:cNvGrpSpPr/>
        <p:nvPr/>
      </p:nvGrpSpPr>
      <p:grpSpPr>
        <a:xfrm>
          <a:off x="0" y="0"/>
          <a:ext cx="0" cy="0"/>
          <a:chOff x="0" y="0"/>
          <a:chExt cx="0" cy="0"/>
        </a:xfrm>
      </p:grpSpPr>
      <p:sp>
        <p:nvSpPr>
          <p:cNvPr id="71" name="Rectangle 7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3" name="Rectangle 7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5" name="Straight Connector 7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03CC28-5037-E173-A746-DE316ECE4D69}"/>
              </a:ext>
            </a:extLst>
          </p:cNvPr>
          <p:cNvSpPr txBox="1"/>
          <p:nvPr/>
        </p:nvSpPr>
        <p:spPr>
          <a:xfrm>
            <a:off x="475499" y="4550229"/>
            <a:ext cx="8181805" cy="1057655"/>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3600" spc="-50" dirty="0">
                <a:solidFill>
                  <a:srgbClr val="0070C0"/>
                </a:solidFill>
                <a:latin typeface="+mj-lt"/>
                <a:ea typeface="+mj-ea"/>
                <a:cs typeface="+mj-cs"/>
              </a:rPr>
              <a:t>Initial Findings </a:t>
            </a:r>
            <a:r>
              <a:rPr lang="en-US" sz="3600" b="1" spc="-50" dirty="0">
                <a:solidFill>
                  <a:srgbClr val="0070C0"/>
                </a:solidFill>
                <a:latin typeface="+mj-lt"/>
                <a:ea typeface="+mj-ea"/>
                <a:cs typeface="+mj-cs"/>
              </a:rPr>
              <a:t>II: When Do Changepoints Occur?</a:t>
            </a:r>
          </a:p>
        </p:txBody>
      </p:sp>
      <p:cxnSp>
        <p:nvCxnSpPr>
          <p:cNvPr id="79" name="Straight Connector 7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3" name="Rectangle 82">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descr="A graph of different colored bars&#10;&#10;AI-generated content may be incorrect.">
            <a:extLst>
              <a:ext uri="{FF2B5EF4-FFF2-40B4-BE49-F238E27FC236}">
                <a16:creationId xmlns:a16="http://schemas.microsoft.com/office/drawing/2014/main" id="{1BDBDC9A-F699-2F49-E8CF-54F2AE45454E}"/>
              </a:ext>
            </a:extLst>
          </p:cNvPr>
          <p:cNvPicPr>
            <a:picLocks noChangeAspect="1"/>
          </p:cNvPicPr>
          <p:nvPr/>
        </p:nvPicPr>
        <p:blipFill>
          <a:blip r:embed="rId3"/>
          <a:stretch>
            <a:fillRect/>
          </a:stretch>
        </p:blipFill>
        <p:spPr>
          <a:xfrm>
            <a:off x="974565" y="240027"/>
            <a:ext cx="7183671" cy="4310202"/>
          </a:xfrm>
          <a:prstGeom prst="rect">
            <a:avLst/>
          </a:prstGeom>
        </p:spPr>
      </p:pic>
    </p:spTree>
    <p:extLst>
      <p:ext uri="{BB962C8B-B14F-4D97-AF65-F5344CB8AC3E}">
        <p14:creationId xmlns:p14="http://schemas.microsoft.com/office/powerpoint/2010/main" val="3819431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7342075" cy="523220"/>
          </a:xfrm>
          <a:prstGeom prst="rect">
            <a:avLst/>
          </a:prstGeom>
          <a:noFill/>
        </p:spPr>
        <p:txBody>
          <a:bodyPr wrap="none">
            <a:spAutoFit/>
          </a:bodyPr>
          <a:lstStyle>
            <a:defPPr>
              <a:defRPr lang="en-US"/>
            </a:defPPr>
            <a:lvl1pPr>
              <a:defRPr sz="2800" b="1">
                <a:solidFill>
                  <a:srgbClr val="1A5276"/>
                </a:solidFill>
              </a:defRPr>
            </a:lvl1pPr>
          </a:lstStyle>
          <a:p>
            <a:r>
              <a:rPr lang="en-US"/>
              <a:t>Case Study: Cole Hamels - Natural Aging Decline</a:t>
            </a:r>
            <a:endParaRPr lang="en-US" dirty="0"/>
          </a:p>
        </p:txBody>
      </p:sp>
      <p:pic>
        <p:nvPicPr>
          <p:cNvPr id="4" name="Picture 3">
            <a:extLst>
              <a:ext uri="{FF2B5EF4-FFF2-40B4-BE49-F238E27FC236}">
                <a16:creationId xmlns:a16="http://schemas.microsoft.com/office/drawing/2014/main" id="{11162A07-9A58-EE02-4262-12DA8349FA00}"/>
              </a:ext>
            </a:extLst>
          </p:cNvPr>
          <p:cNvPicPr>
            <a:picLocks noChangeAspect="1"/>
          </p:cNvPicPr>
          <p:nvPr/>
        </p:nvPicPr>
        <p:blipFill>
          <a:blip r:embed="rId3"/>
          <a:stretch>
            <a:fillRect/>
          </a:stretch>
        </p:blipFill>
        <p:spPr>
          <a:xfrm>
            <a:off x="236862" y="970034"/>
            <a:ext cx="8670275" cy="52021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86243" cy="523220"/>
          </a:xfrm>
          <a:prstGeom prst="rect">
            <a:avLst/>
          </a:prstGeom>
          <a:noFill/>
        </p:spPr>
        <p:txBody>
          <a:bodyPr wrap="none">
            <a:spAutoFit/>
          </a:bodyPr>
          <a:lstStyle/>
          <a:p>
            <a:pPr>
              <a:defRPr sz="2800" b="1">
                <a:solidFill>
                  <a:srgbClr val="1A5276"/>
                </a:solidFill>
              </a:defRPr>
            </a:pPr>
            <a:r>
              <a:rPr dirty="0"/>
              <a:t>Case Study: Adam Wainwright </a:t>
            </a:r>
            <a:r>
              <a:rPr lang="en-US" dirty="0"/>
              <a:t>– Natural Aging Decline</a:t>
            </a:r>
            <a:endParaRPr dirty="0"/>
          </a:p>
        </p:txBody>
      </p:sp>
      <p:pic>
        <p:nvPicPr>
          <p:cNvPr id="4" name="Picture 3">
            <a:extLst>
              <a:ext uri="{FF2B5EF4-FFF2-40B4-BE49-F238E27FC236}">
                <a16:creationId xmlns:a16="http://schemas.microsoft.com/office/drawing/2014/main" id="{2F3BADFC-602D-0339-9E71-D578369F58E3}"/>
              </a:ext>
            </a:extLst>
          </p:cNvPr>
          <p:cNvPicPr>
            <a:picLocks noChangeAspect="1"/>
          </p:cNvPicPr>
          <p:nvPr/>
        </p:nvPicPr>
        <p:blipFill>
          <a:blip r:embed="rId3"/>
          <a:stretch>
            <a:fillRect/>
          </a:stretch>
        </p:blipFill>
        <p:spPr>
          <a:xfrm>
            <a:off x="457200" y="1112704"/>
            <a:ext cx="8354457" cy="501267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385629" cy="523220"/>
          </a:xfrm>
          <a:prstGeom prst="rect">
            <a:avLst/>
          </a:prstGeom>
          <a:noFill/>
        </p:spPr>
        <p:txBody>
          <a:bodyPr wrap="none">
            <a:spAutoFit/>
          </a:bodyPr>
          <a:lstStyle/>
          <a:p>
            <a:pPr>
              <a:defRPr sz="2800" b="1">
                <a:solidFill>
                  <a:srgbClr val="1A5276"/>
                </a:solidFill>
              </a:defRPr>
            </a:pPr>
            <a:r>
              <a:rPr dirty="0"/>
              <a:t>Case Study: Jameson Taillon </a:t>
            </a:r>
            <a:r>
              <a:rPr lang="en-US" dirty="0"/>
              <a:t>–</a:t>
            </a:r>
            <a:r>
              <a:rPr dirty="0"/>
              <a:t> </a:t>
            </a:r>
            <a:r>
              <a:rPr lang="en-US" dirty="0"/>
              <a:t>TJ Effects (x2) with Aging</a:t>
            </a:r>
            <a:endParaRPr dirty="0"/>
          </a:p>
        </p:txBody>
      </p:sp>
      <p:pic>
        <p:nvPicPr>
          <p:cNvPr id="5" name="Picture 4" descr="A graph with a line and red x&#10;&#10;AI-generated content may be incorrect.">
            <a:extLst>
              <a:ext uri="{FF2B5EF4-FFF2-40B4-BE49-F238E27FC236}">
                <a16:creationId xmlns:a16="http://schemas.microsoft.com/office/drawing/2014/main" id="{CE65527A-45D7-B683-F4E9-C7CF45E9BB9A}"/>
              </a:ext>
            </a:extLst>
          </p:cNvPr>
          <p:cNvPicPr>
            <a:picLocks noChangeAspect="1"/>
          </p:cNvPicPr>
          <p:nvPr/>
        </p:nvPicPr>
        <p:blipFill>
          <a:blip r:embed="rId3"/>
          <a:stretch>
            <a:fillRect/>
          </a:stretch>
        </p:blipFill>
        <p:spPr>
          <a:xfrm>
            <a:off x="228600" y="960120"/>
            <a:ext cx="8686800" cy="52120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22933-8363-1BD3-C00C-47A86BE7AC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DAFA64-9358-DB90-A84E-41B45D7E14B5}"/>
              </a:ext>
            </a:extLst>
          </p:cNvPr>
          <p:cNvSpPr txBox="1"/>
          <p:nvPr/>
        </p:nvSpPr>
        <p:spPr>
          <a:xfrm>
            <a:off x="457200" y="274320"/>
            <a:ext cx="8530669" cy="523220"/>
          </a:xfrm>
          <a:prstGeom prst="rect">
            <a:avLst/>
          </a:prstGeom>
          <a:noFill/>
        </p:spPr>
        <p:txBody>
          <a:bodyPr wrap="none">
            <a:spAutoFit/>
          </a:bodyPr>
          <a:lstStyle/>
          <a:p>
            <a:pPr>
              <a:defRPr sz="2800" b="1">
                <a:solidFill>
                  <a:srgbClr val="1A5276"/>
                </a:solidFill>
              </a:defRPr>
            </a:pPr>
            <a:r>
              <a:rPr dirty="0"/>
              <a:t>Case Study: </a:t>
            </a:r>
            <a:r>
              <a:rPr lang="en-US" dirty="0"/>
              <a:t>Walker Buehler</a:t>
            </a:r>
            <a:r>
              <a:rPr dirty="0"/>
              <a:t> </a:t>
            </a:r>
            <a:r>
              <a:rPr lang="en-US" dirty="0"/>
              <a:t>–</a:t>
            </a:r>
            <a:r>
              <a:rPr dirty="0"/>
              <a:t> </a:t>
            </a:r>
            <a:r>
              <a:rPr lang="en-US" dirty="0"/>
              <a:t>TJ Effects (x2) while Young</a:t>
            </a:r>
            <a:endParaRPr dirty="0"/>
          </a:p>
        </p:txBody>
      </p:sp>
      <p:pic>
        <p:nvPicPr>
          <p:cNvPr id="4" name="Picture 3" descr="A graph with a line going up&#10;&#10;AI-generated content may be incorrect.">
            <a:extLst>
              <a:ext uri="{FF2B5EF4-FFF2-40B4-BE49-F238E27FC236}">
                <a16:creationId xmlns:a16="http://schemas.microsoft.com/office/drawing/2014/main" id="{B4C5A51E-7DBB-2579-2A9D-22B763E94FB0}"/>
              </a:ext>
            </a:extLst>
          </p:cNvPr>
          <p:cNvPicPr>
            <a:picLocks noChangeAspect="1"/>
          </p:cNvPicPr>
          <p:nvPr/>
        </p:nvPicPr>
        <p:blipFill>
          <a:blip r:embed="rId3"/>
          <a:stretch>
            <a:fillRect/>
          </a:stretch>
        </p:blipFill>
        <p:spPr>
          <a:xfrm>
            <a:off x="181044" y="912394"/>
            <a:ext cx="8639343" cy="5183606"/>
          </a:xfrm>
          <a:prstGeom prst="rect">
            <a:avLst/>
          </a:prstGeom>
        </p:spPr>
      </p:pic>
    </p:spTree>
    <p:extLst>
      <p:ext uri="{BB962C8B-B14F-4D97-AF65-F5344CB8AC3E}">
        <p14:creationId xmlns:p14="http://schemas.microsoft.com/office/powerpoint/2010/main" val="3190158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2061C-1E83-BB46-72D6-A7D52B2A3C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0B2E11-8B9A-D434-A26E-37050126C375}"/>
              </a:ext>
            </a:extLst>
          </p:cNvPr>
          <p:cNvSpPr txBox="1"/>
          <p:nvPr/>
        </p:nvSpPr>
        <p:spPr>
          <a:xfrm>
            <a:off x="457200" y="274320"/>
            <a:ext cx="7402989" cy="523220"/>
          </a:xfrm>
          <a:prstGeom prst="rect">
            <a:avLst/>
          </a:prstGeom>
          <a:noFill/>
        </p:spPr>
        <p:txBody>
          <a:bodyPr wrap="none">
            <a:spAutoFit/>
          </a:bodyPr>
          <a:lstStyle/>
          <a:p>
            <a:pPr>
              <a:defRPr sz="2800" b="1">
                <a:solidFill>
                  <a:srgbClr val="1A5276"/>
                </a:solidFill>
              </a:defRPr>
            </a:pPr>
            <a:r>
              <a:rPr dirty="0"/>
              <a:t>Case Study: </a:t>
            </a:r>
            <a:r>
              <a:rPr lang="en-US" dirty="0"/>
              <a:t>Hunter Brown – Velocity Predictions</a:t>
            </a:r>
            <a:endParaRPr dirty="0"/>
          </a:p>
        </p:txBody>
      </p:sp>
      <p:pic>
        <p:nvPicPr>
          <p:cNvPr id="4" name="Picture 3">
            <a:extLst>
              <a:ext uri="{FF2B5EF4-FFF2-40B4-BE49-F238E27FC236}">
                <a16:creationId xmlns:a16="http://schemas.microsoft.com/office/drawing/2014/main" id="{6484D7F4-0326-FF33-0321-BD3F7DD7C550}"/>
              </a:ext>
            </a:extLst>
          </p:cNvPr>
          <p:cNvPicPr>
            <a:picLocks noChangeAspect="1"/>
          </p:cNvPicPr>
          <p:nvPr/>
        </p:nvPicPr>
        <p:blipFill>
          <a:blip r:embed="rId3"/>
          <a:stretch>
            <a:fillRect/>
          </a:stretch>
        </p:blipFill>
        <p:spPr>
          <a:xfrm>
            <a:off x="319489" y="1089017"/>
            <a:ext cx="8251634" cy="4950980"/>
          </a:xfrm>
          <a:prstGeom prst="rect">
            <a:avLst/>
          </a:prstGeom>
        </p:spPr>
      </p:pic>
    </p:spTree>
    <p:extLst>
      <p:ext uri="{BB962C8B-B14F-4D97-AF65-F5344CB8AC3E}">
        <p14:creationId xmlns:p14="http://schemas.microsoft.com/office/powerpoint/2010/main" val="1450717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6669C-01A9-3498-239B-E1C10C23AA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F977FD-3D38-C849-74CF-F37883150A31}"/>
              </a:ext>
            </a:extLst>
          </p:cNvPr>
          <p:cNvSpPr txBox="1"/>
          <p:nvPr/>
        </p:nvSpPr>
        <p:spPr>
          <a:xfrm>
            <a:off x="457200" y="274320"/>
            <a:ext cx="7685117" cy="523220"/>
          </a:xfrm>
          <a:prstGeom prst="rect">
            <a:avLst/>
          </a:prstGeom>
          <a:noFill/>
        </p:spPr>
        <p:txBody>
          <a:bodyPr wrap="none">
            <a:spAutoFit/>
          </a:bodyPr>
          <a:lstStyle/>
          <a:p>
            <a:pPr>
              <a:defRPr sz="2800" b="1">
                <a:solidFill>
                  <a:srgbClr val="1A5276"/>
                </a:solidFill>
              </a:defRPr>
            </a:pPr>
            <a:r>
              <a:rPr dirty="0"/>
              <a:t>Case Study: </a:t>
            </a:r>
            <a:r>
              <a:rPr lang="en-US" dirty="0"/>
              <a:t>Edward Cabrera – Velocity Predictions</a:t>
            </a:r>
            <a:endParaRPr dirty="0"/>
          </a:p>
        </p:txBody>
      </p:sp>
      <p:pic>
        <p:nvPicPr>
          <p:cNvPr id="5" name="Picture 4">
            <a:extLst>
              <a:ext uri="{FF2B5EF4-FFF2-40B4-BE49-F238E27FC236}">
                <a16:creationId xmlns:a16="http://schemas.microsoft.com/office/drawing/2014/main" id="{72EB13E2-5084-B504-158F-1BDCBFD08C52}"/>
              </a:ext>
            </a:extLst>
          </p:cNvPr>
          <p:cNvPicPr>
            <a:picLocks noChangeAspect="1"/>
          </p:cNvPicPr>
          <p:nvPr/>
        </p:nvPicPr>
        <p:blipFill>
          <a:blip r:embed="rId3"/>
          <a:stretch>
            <a:fillRect/>
          </a:stretch>
        </p:blipFill>
        <p:spPr>
          <a:xfrm>
            <a:off x="457200" y="1077490"/>
            <a:ext cx="8142317" cy="4885390"/>
          </a:xfrm>
          <a:prstGeom prst="rect">
            <a:avLst/>
          </a:prstGeom>
        </p:spPr>
      </p:pic>
    </p:spTree>
    <p:extLst>
      <p:ext uri="{BB962C8B-B14F-4D97-AF65-F5344CB8AC3E}">
        <p14:creationId xmlns:p14="http://schemas.microsoft.com/office/powerpoint/2010/main" val="239978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287B354-ECDF-4F68-9404-9E6AF55A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04EEE3C1-EA95-4247-AB6B-608C83796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7" name="Straight Connector 26">
            <a:extLst>
              <a:ext uri="{FF2B5EF4-FFF2-40B4-BE49-F238E27FC236}">
                <a16:creationId xmlns:a16="http://schemas.microsoft.com/office/drawing/2014/main" id="{C562E3DC-C9BF-4F5F-9845-25FF80564B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38E525B-CC61-44CA-83E8-6CC4CB86E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A85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79A82D-1988-ED06-E7E2-F38718227CEA}"/>
              </a:ext>
            </a:extLst>
          </p:cNvPr>
          <p:cNvSpPr/>
          <p:nvPr/>
        </p:nvSpPr>
        <p:spPr>
          <a:xfrm>
            <a:off x="2381" y="6514"/>
            <a:ext cx="9141619" cy="684790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everal used, dirty baseballs">
            <a:extLst>
              <a:ext uri="{FF2B5EF4-FFF2-40B4-BE49-F238E27FC236}">
                <a16:creationId xmlns:a16="http://schemas.microsoft.com/office/drawing/2014/main" id="{C8DD6F9A-D887-0AF5-D6A9-B00A13687C1A}"/>
              </a:ext>
            </a:extLst>
          </p:cNvPr>
          <p:cNvPicPr>
            <a:picLocks noChangeAspect="1"/>
          </p:cNvPicPr>
          <p:nvPr/>
        </p:nvPicPr>
        <p:blipFill>
          <a:blip r:embed="rId3"/>
          <a:srcRect l="27228" r="28844" b="53104"/>
          <a:stretch>
            <a:fillRect/>
          </a:stretch>
        </p:blipFill>
        <p:spPr>
          <a:xfrm>
            <a:off x="20" y="3580"/>
            <a:ext cx="4508563" cy="3212796"/>
          </a:xfrm>
          <a:prstGeom prst="rect">
            <a:avLst/>
          </a:prstGeom>
        </p:spPr>
      </p:pic>
      <p:sp>
        <p:nvSpPr>
          <p:cNvPr id="31" name="Rectangle 3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0938"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83088" y="636270"/>
            <a:ext cx="3742426" cy="2160843"/>
          </a:xfrm>
          <a:prstGeom prst="rect">
            <a:avLst/>
          </a:prstGeom>
        </p:spPr>
        <p:txBody>
          <a:bodyPr vert="horz" lIns="91440" tIns="45720" rIns="91440" bIns="45720" rtlCol="0" anchor="ctr">
            <a:normAutofit/>
          </a:bodyPr>
          <a:lstStyle/>
          <a:p>
            <a:pPr algn="ctr" defTabSz="914400">
              <a:lnSpc>
                <a:spcPct val="85000"/>
              </a:lnSpc>
              <a:spcBef>
                <a:spcPct val="0"/>
              </a:spcBef>
              <a:spcAft>
                <a:spcPts val="600"/>
              </a:spcAft>
              <a:defRPr sz="2800" b="1">
                <a:solidFill>
                  <a:srgbClr val="1A5276"/>
                </a:solidFill>
              </a:defRPr>
            </a:pPr>
            <a:r>
              <a:rPr lang="en-US" sz="4800" spc="-50" dirty="0">
                <a:solidFill>
                  <a:srgbClr val="FFFFFF"/>
                </a:solidFill>
                <a:latin typeface="+mj-lt"/>
                <a:ea typeface="+mj-ea"/>
                <a:cs typeface="+mj-cs"/>
              </a:rPr>
              <a:t>Additional Case Studies</a:t>
            </a:r>
          </a:p>
        </p:txBody>
      </p:sp>
      <p:pic>
        <p:nvPicPr>
          <p:cNvPr id="5" name="Picture 4" descr="Books on a shelf">
            <a:extLst>
              <a:ext uri="{FF2B5EF4-FFF2-40B4-BE49-F238E27FC236}">
                <a16:creationId xmlns:a16="http://schemas.microsoft.com/office/drawing/2014/main" id="{DA02E458-AC32-9E04-F3EB-1AB3FCB9BC6A}"/>
              </a:ext>
            </a:extLst>
          </p:cNvPr>
          <p:cNvPicPr>
            <a:picLocks noChangeAspect="1"/>
          </p:cNvPicPr>
          <p:nvPr/>
        </p:nvPicPr>
        <p:blipFill>
          <a:blip r:embed="rId4"/>
          <a:srcRect l="4247" r="5219" b="5704"/>
          <a:stretch>
            <a:fillRect/>
          </a:stretch>
        </p:blipFill>
        <p:spPr>
          <a:xfrm>
            <a:off x="4498473" y="-4808"/>
            <a:ext cx="4643146" cy="3228064"/>
          </a:xfrm>
          <a:prstGeom prst="rect">
            <a:avLst/>
          </a:prstGeom>
        </p:spPr>
      </p:pic>
      <p:sp>
        <p:nvSpPr>
          <p:cNvPr id="4" name="Rectangle 3">
            <a:extLst>
              <a:ext uri="{FF2B5EF4-FFF2-40B4-BE49-F238E27FC236}">
                <a16:creationId xmlns:a16="http://schemas.microsoft.com/office/drawing/2014/main" id="{F3AA132B-2848-6002-59E4-09C17EB703BF}"/>
              </a:ext>
            </a:extLst>
          </p:cNvPr>
          <p:cNvSpPr/>
          <p:nvPr/>
        </p:nvSpPr>
        <p:spPr>
          <a:xfrm>
            <a:off x="-2381" y="3222890"/>
            <a:ext cx="4574381" cy="362859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83088" y="3336744"/>
            <a:ext cx="4125495" cy="3228064"/>
          </a:xfrm>
          <a:prstGeom prst="rect">
            <a:avLst/>
          </a:prstGeom>
        </p:spPr>
        <p:txBody>
          <a:bodyPr vert="horz" lIns="0" tIns="45720" rIns="0" bIns="45720" rtlCol="0" anchor="t">
            <a:normAutofit/>
          </a:bodyPr>
          <a:lstStyle/>
          <a:p>
            <a:pPr algn="ct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Jacob </a:t>
            </a:r>
            <a:r>
              <a:rPr lang="en-US" sz="2000" b="1" dirty="0" err="1">
                <a:solidFill>
                  <a:schemeClr val="tx1">
                    <a:lumMod val="75000"/>
                    <a:lumOff val="25000"/>
                  </a:schemeClr>
                </a:solidFill>
              </a:rPr>
              <a:t>Degrom</a:t>
            </a:r>
            <a:r>
              <a:rPr lang="en-US" sz="2000" b="1" dirty="0">
                <a:solidFill>
                  <a:schemeClr val="tx1">
                    <a:lumMod val="75000"/>
                    <a:lumOff val="25000"/>
                  </a:schemeClr>
                </a:solidFill>
              </a:rPr>
              <a:t>:</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Age 36, 97.3 mph current, 2 TJ surgeries</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Risk: 34.2% (Moderate)</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Elite velocity maintained despite injuries</a:t>
            </a:r>
          </a:p>
        </p:txBody>
      </p:sp>
      <p:sp>
        <p:nvSpPr>
          <p:cNvPr id="13" name="TextBox 12">
            <a:extLst>
              <a:ext uri="{FF2B5EF4-FFF2-40B4-BE49-F238E27FC236}">
                <a16:creationId xmlns:a16="http://schemas.microsoft.com/office/drawing/2014/main" id="{B6192DA4-BDCF-E3D4-A98A-3699E147A5FB}"/>
              </a:ext>
            </a:extLst>
          </p:cNvPr>
          <p:cNvSpPr txBox="1"/>
          <p:nvPr/>
        </p:nvSpPr>
        <p:spPr>
          <a:xfrm>
            <a:off x="4740731" y="3371524"/>
            <a:ext cx="4293219" cy="2999367"/>
          </a:xfrm>
          <a:prstGeom prst="rect">
            <a:avLst/>
          </a:prstGeom>
        </p:spPr>
        <p:txBody>
          <a:bodyPr vert="horz" lIns="0" tIns="45720" rIns="0" bIns="45720" rtlCol="0" anchor="t">
            <a:normAutofit/>
          </a:bodyPr>
          <a:lstStyle/>
          <a:p>
            <a:pPr algn="ct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George Kirby: (Prediction)</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Age 27, 96 mph current, 0 TJ surgeries</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Risk: 13% (Low)</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Young age and model’s predictions are favorable</a:t>
            </a:r>
          </a:p>
          <a:p>
            <a:pPr defTabSz="914400">
              <a:lnSpc>
                <a:spcPct val="90000"/>
              </a:lnSpc>
              <a:spcBef>
                <a:spcPts val="800"/>
              </a:spcBef>
              <a:buClr>
                <a:schemeClr val="accent1"/>
              </a:buClr>
              <a:buFont typeface="Calibri" panose="020F0502020204030204" pitchFamily="34" charset="0"/>
              <a:defRPr sz="1600"/>
            </a:pPr>
            <a:endParaRPr lang="en-US" sz="2000" b="1" dirty="0">
              <a:solidFill>
                <a:schemeClr val="tx1">
                  <a:lumMod val="75000"/>
                  <a:lumOff val="25000"/>
                </a:schemeClr>
              </a:solidFill>
            </a:endParaRPr>
          </a:p>
          <a:p>
            <a:pPr defTabSz="914400">
              <a:lnSpc>
                <a:spcPct val="90000"/>
              </a:lnSpc>
              <a:spcBef>
                <a:spcPts val="800"/>
              </a:spcBef>
              <a:buClr>
                <a:schemeClr val="accent1"/>
              </a:buClr>
              <a:buFont typeface="Calibri" panose="020F0502020204030204" pitchFamily="34" charset="0"/>
              <a:defRPr sz="1600"/>
            </a:pPr>
            <a:endParaRPr lang="en-US" sz="2000" b="1" dirty="0">
              <a:solidFill>
                <a:schemeClr val="tx1">
                  <a:lumMod val="75000"/>
                  <a:lumOff val="25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2" name="Rectangle 71">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4" name="Straight Connector 7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Close-up of baseball on infield">
            <a:extLst>
              <a:ext uri="{FF2B5EF4-FFF2-40B4-BE49-F238E27FC236}">
                <a16:creationId xmlns:a16="http://schemas.microsoft.com/office/drawing/2014/main" id="{21BB61B1-8295-3259-F65A-FA1EDD1FE303}"/>
              </a:ext>
            </a:extLst>
          </p:cNvPr>
          <p:cNvPicPr>
            <a:picLocks noChangeAspect="1"/>
          </p:cNvPicPr>
          <p:nvPr/>
        </p:nvPicPr>
        <p:blipFill>
          <a:blip r:embed="rId3">
            <a:duotone>
              <a:prstClr val="black"/>
              <a:schemeClr val="tx2">
                <a:tint val="45000"/>
                <a:satMod val="400000"/>
              </a:schemeClr>
            </a:duotone>
            <a:alphaModFix amt="35000"/>
          </a:blip>
          <a:srcRect l="10569" r="430" b="-1"/>
          <a:stretch>
            <a:fillRect/>
          </a:stretch>
        </p:blipFill>
        <p:spPr>
          <a:xfrm>
            <a:off x="20" y="10"/>
            <a:ext cx="9143980" cy="6857990"/>
          </a:xfrm>
          <a:prstGeom prst="rect">
            <a:avLst/>
          </a:prstGeom>
        </p:spPr>
      </p:pic>
      <p:cxnSp>
        <p:nvCxnSpPr>
          <p:cNvPr id="76" name="Straight Connector 75">
            <a:extLst>
              <a:ext uri="{FF2B5EF4-FFF2-40B4-BE49-F238E27FC236}">
                <a16:creationId xmlns:a16="http://schemas.microsoft.com/office/drawing/2014/main" id="{B5AF3374-98C4-4020-BC8A-1E9636306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spc="-50" dirty="0">
                <a:solidFill>
                  <a:schemeClr val="tx1">
                    <a:lumMod val="75000"/>
                    <a:lumOff val="25000"/>
                  </a:schemeClr>
                </a:solidFill>
                <a:latin typeface="+mj-lt"/>
                <a:ea typeface="+mj-ea"/>
                <a:cs typeface="+mj-cs"/>
              </a:rPr>
              <a:t>Key Takeaways I</a:t>
            </a:r>
          </a:p>
        </p:txBody>
      </p:sp>
      <p:graphicFrame>
        <p:nvGraphicFramePr>
          <p:cNvPr id="20" name="Diagram 19">
            <a:extLst>
              <a:ext uri="{FF2B5EF4-FFF2-40B4-BE49-F238E27FC236}">
                <a16:creationId xmlns:a16="http://schemas.microsoft.com/office/drawing/2014/main" id="{01255916-2081-2E26-4A2A-B9E9FF284392}"/>
              </a:ext>
            </a:extLst>
          </p:cNvPr>
          <p:cNvGraphicFramePr/>
          <p:nvPr>
            <p:extLst>
              <p:ext uri="{D42A27DB-BD31-4B8C-83A1-F6EECF244321}">
                <p14:modId xmlns:p14="http://schemas.microsoft.com/office/powerpoint/2010/main" val="1549578590"/>
              </p:ext>
            </p:extLst>
          </p:nvPr>
        </p:nvGraphicFramePr>
        <p:xfrm>
          <a:off x="153013" y="393192"/>
          <a:ext cx="8837973" cy="70437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8" name="Rectangle 77">
            <a:extLst>
              <a:ext uri="{FF2B5EF4-FFF2-40B4-BE49-F238E27FC236}">
                <a16:creationId xmlns:a16="http://schemas.microsoft.com/office/drawing/2014/main" id="{0ABACFF0-2A9C-40B2-AD8B-4BF8B36A5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B27E2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0" name="Rectangle 79">
            <a:extLst>
              <a:ext uri="{FF2B5EF4-FFF2-40B4-BE49-F238E27FC236}">
                <a16:creationId xmlns:a16="http://schemas.microsoft.com/office/drawing/2014/main" id="{0F093FA5-C51D-489E-81CB-B9B62654C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9FA1BB8C-0930-1CDA-DD46-F6871D6B51A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1AAD073-9097-68A2-5735-18CFB06AE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a:extLst>
              <a:ext uri="{FF2B5EF4-FFF2-40B4-BE49-F238E27FC236}">
                <a16:creationId xmlns:a16="http://schemas.microsoft.com/office/drawing/2014/main" id="{E6FB1570-D1F1-53C8-7B05-52AC7F09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9" name="Straight Connector 8">
            <a:extLst>
              <a:ext uri="{FF2B5EF4-FFF2-40B4-BE49-F238E27FC236}">
                <a16:creationId xmlns:a16="http://schemas.microsoft.com/office/drawing/2014/main" id="{D8EEB026-216D-54F6-B086-0E5196B0FE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009C88D-23B2-463D-E4C0-EE9FAB72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80FF40-2033-9607-C6C5-8CE750E18247}"/>
              </a:ext>
            </a:extLst>
          </p:cNvPr>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b="1" spc="-50" dirty="0">
                <a:solidFill>
                  <a:srgbClr val="0070C0"/>
                </a:solidFill>
                <a:latin typeface="+mj-lt"/>
                <a:ea typeface="+mj-ea"/>
                <a:cs typeface="+mj-cs"/>
              </a:rPr>
              <a:t>Key Takeaways II: Quantifying Tommy John Impact</a:t>
            </a:r>
          </a:p>
        </p:txBody>
      </p:sp>
      <p:sp>
        <p:nvSpPr>
          <p:cNvPr id="13" name="Rectangle 12">
            <a:extLst>
              <a:ext uri="{FF2B5EF4-FFF2-40B4-BE49-F238E27FC236}">
                <a16:creationId xmlns:a16="http://schemas.microsoft.com/office/drawing/2014/main" id="{D96951DF-5A38-44EB-9901-2ED70B529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F05A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E8A00415-4572-CB82-995B-EF1E90E65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descr="A graph with red lines&#10;&#10;AI-generated content may be incorrect.">
            <a:extLst>
              <a:ext uri="{FF2B5EF4-FFF2-40B4-BE49-F238E27FC236}">
                <a16:creationId xmlns:a16="http://schemas.microsoft.com/office/drawing/2014/main" id="{EB5A02BF-535C-EBE9-3939-3472B285CD51}"/>
              </a:ext>
            </a:extLst>
          </p:cNvPr>
          <p:cNvPicPr>
            <a:picLocks noChangeAspect="1"/>
          </p:cNvPicPr>
          <p:nvPr/>
        </p:nvPicPr>
        <p:blipFill>
          <a:blip r:embed="rId3"/>
          <a:stretch>
            <a:fillRect/>
          </a:stretch>
        </p:blipFill>
        <p:spPr>
          <a:xfrm>
            <a:off x="1073641" y="1803844"/>
            <a:ext cx="6994358" cy="4196615"/>
          </a:xfrm>
          <a:prstGeom prst="rect">
            <a:avLst/>
          </a:prstGeom>
        </p:spPr>
      </p:pic>
    </p:spTree>
    <p:extLst>
      <p:ext uri="{BB962C8B-B14F-4D97-AF65-F5344CB8AC3E}">
        <p14:creationId xmlns:p14="http://schemas.microsoft.com/office/powerpoint/2010/main" val="3216885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FE7A9C-BFEF-9999-AD8D-51561E077C20}"/>
              </a:ext>
            </a:extLst>
          </p:cNvPr>
          <p:cNvSpPr>
            <a:spLocks noGrp="1"/>
          </p:cNvSpPr>
          <p:nvPr>
            <p:ph idx="1"/>
          </p:nvPr>
        </p:nvSpPr>
        <p:spPr>
          <a:xfrm>
            <a:off x="3512315" y="1047404"/>
            <a:ext cx="4869180" cy="5257800"/>
          </a:xfrm>
        </p:spPr>
        <p:txBody>
          <a:bodyPr>
            <a:normAutofit/>
          </a:bodyPr>
          <a:lstStyle/>
          <a:p>
            <a:pPr marL="0" indent="0">
              <a:lnSpc>
                <a:spcPct val="85000"/>
              </a:lnSpc>
              <a:spcBef>
                <a:spcPct val="0"/>
              </a:spcBef>
              <a:spcAft>
                <a:spcPts val="600"/>
              </a:spcAft>
              <a:buNone/>
              <a:defRPr sz="2800" b="1">
                <a:solidFill>
                  <a:srgbClr val="1A5276"/>
                </a:solidFill>
              </a:defRPr>
            </a:pPr>
            <a:r>
              <a:rPr lang="en-US" sz="4800" b="1" spc="-50" dirty="0">
                <a:solidFill>
                  <a:srgbClr val="0070C0"/>
                </a:solidFill>
                <a:latin typeface="+mj-lt"/>
                <a:ea typeface="+mj-ea"/>
                <a:cs typeface="+mj-cs"/>
              </a:rPr>
              <a:t>About Me</a:t>
            </a:r>
          </a:p>
        </p:txBody>
      </p:sp>
      <p:sp>
        <p:nvSpPr>
          <p:cNvPr id="4" name="Text Placeholder 3">
            <a:extLst>
              <a:ext uri="{FF2B5EF4-FFF2-40B4-BE49-F238E27FC236}">
                <a16:creationId xmlns:a16="http://schemas.microsoft.com/office/drawing/2014/main" id="{8E08F0C8-8104-A0D8-6B7D-6E0B551065AE}"/>
              </a:ext>
            </a:extLst>
          </p:cNvPr>
          <p:cNvSpPr>
            <a:spLocks noGrp="1"/>
          </p:cNvSpPr>
          <p:nvPr>
            <p:ph type="body" sz="half" idx="2"/>
          </p:nvPr>
        </p:nvSpPr>
        <p:spPr>
          <a:xfrm>
            <a:off x="221025" y="2723504"/>
            <a:ext cx="2644050" cy="2362017"/>
          </a:xfrm>
        </p:spPr>
        <p:txBody>
          <a:bodyPr>
            <a:normAutofit/>
          </a:bodyPr>
          <a:lstStyle/>
          <a:p>
            <a:pPr algn="ctr"/>
            <a:r>
              <a:rPr lang="en-US" sz="2000" dirty="0"/>
              <a:t>Nickolas Bartle</a:t>
            </a:r>
          </a:p>
          <a:p>
            <a:r>
              <a:rPr lang="en-US" dirty="0"/>
              <a:t>nickbartle2@gmail.com      (919)-656-2434</a:t>
            </a:r>
          </a:p>
          <a:p>
            <a:endParaRPr lang="en-US" dirty="0"/>
          </a:p>
          <a:p>
            <a:pPr algn="just">
              <a:lnSpc>
                <a:spcPct val="20000"/>
              </a:lnSpc>
            </a:pPr>
            <a:r>
              <a:rPr lang="en-US" dirty="0"/>
              <a:t>Wake Forest MSBA</a:t>
            </a:r>
          </a:p>
          <a:p>
            <a:pPr algn="just">
              <a:lnSpc>
                <a:spcPct val="20000"/>
              </a:lnSpc>
            </a:pPr>
            <a:r>
              <a:rPr lang="en-US" dirty="0"/>
              <a:t>Graduate Baseball Analyst</a:t>
            </a:r>
          </a:p>
          <a:p>
            <a:pPr algn="just">
              <a:lnSpc>
                <a:spcPct val="20000"/>
              </a:lnSpc>
            </a:pPr>
            <a:r>
              <a:rPr lang="en-US" dirty="0"/>
              <a:t>Eagle Scout</a:t>
            </a:r>
          </a:p>
          <a:p>
            <a:pPr algn="just">
              <a:lnSpc>
                <a:spcPct val="20000"/>
              </a:lnSpc>
            </a:pPr>
            <a:endParaRPr lang="en-US" dirty="0"/>
          </a:p>
          <a:p>
            <a:pPr algn="just">
              <a:lnSpc>
                <a:spcPct val="20000"/>
              </a:lnSpc>
            </a:pPr>
            <a:endParaRPr lang="en-US" dirty="0"/>
          </a:p>
          <a:p>
            <a:pPr algn="just">
              <a:lnSpc>
                <a:spcPct val="20000"/>
              </a:lnSpc>
            </a:pPr>
            <a:endParaRPr lang="en-US" dirty="0"/>
          </a:p>
          <a:p>
            <a:pPr algn="just">
              <a:lnSpc>
                <a:spcPct val="20000"/>
              </a:lnSpc>
            </a:pPr>
            <a:endParaRPr lang="en-US" dirty="0"/>
          </a:p>
        </p:txBody>
      </p:sp>
      <p:grpSp>
        <p:nvGrpSpPr>
          <p:cNvPr id="9" name="Group 8">
            <a:extLst>
              <a:ext uri="{FF2B5EF4-FFF2-40B4-BE49-F238E27FC236}">
                <a16:creationId xmlns:a16="http://schemas.microsoft.com/office/drawing/2014/main" id="{01AE1AEE-5904-DF33-4A78-9B8947343073}"/>
              </a:ext>
            </a:extLst>
          </p:cNvPr>
          <p:cNvGrpSpPr/>
          <p:nvPr/>
        </p:nvGrpSpPr>
        <p:grpSpPr>
          <a:xfrm>
            <a:off x="3405860" y="2077173"/>
            <a:ext cx="4680521" cy="1323439"/>
            <a:chOff x="3405860" y="2077173"/>
            <a:chExt cx="4680521" cy="1323439"/>
          </a:xfrm>
        </p:grpSpPr>
        <p:pic>
          <p:nvPicPr>
            <p:cNvPr id="7" name="Picture 6">
              <a:extLst>
                <a:ext uri="{FF2B5EF4-FFF2-40B4-BE49-F238E27FC236}">
                  <a16:creationId xmlns:a16="http://schemas.microsoft.com/office/drawing/2014/main" id="{FE039A7D-8712-0EFC-01D1-2EEF69EAB08A}"/>
                </a:ext>
              </a:extLst>
            </p:cNvPr>
            <p:cNvPicPr>
              <a:picLocks noChangeAspect="1"/>
            </p:cNvPicPr>
            <p:nvPr/>
          </p:nvPicPr>
          <p:blipFill>
            <a:blip r:embed="rId3"/>
            <a:stretch>
              <a:fillRect/>
            </a:stretch>
          </p:blipFill>
          <p:spPr>
            <a:xfrm>
              <a:off x="3405860" y="2442421"/>
              <a:ext cx="794018" cy="562165"/>
            </a:xfrm>
            <a:prstGeom prst="rect">
              <a:avLst/>
            </a:prstGeom>
          </p:spPr>
        </p:pic>
        <p:sp>
          <p:nvSpPr>
            <p:cNvPr id="8" name="TextBox 7">
              <a:extLst>
                <a:ext uri="{FF2B5EF4-FFF2-40B4-BE49-F238E27FC236}">
                  <a16:creationId xmlns:a16="http://schemas.microsoft.com/office/drawing/2014/main" id="{9B89F5BD-D8A1-4D20-352D-E19841CEAC79}"/>
                </a:ext>
              </a:extLst>
            </p:cNvPr>
            <p:cNvSpPr txBox="1"/>
            <p:nvPr/>
          </p:nvSpPr>
          <p:spPr>
            <a:xfrm>
              <a:off x="4340646" y="2077173"/>
              <a:ext cx="3745735" cy="1323439"/>
            </a:xfrm>
            <a:prstGeom prst="rect">
              <a:avLst/>
            </a:prstGeom>
            <a:noFill/>
          </p:spPr>
          <p:txBody>
            <a:bodyPr wrap="square" rtlCol="0">
              <a:spAutoFit/>
            </a:bodyPr>
            <a:lstStyle/>
            <a:p>
              <a:r>
                <a:rPr lang="en-US" sz="1600" b="1" dirty="0">
                  <a:solidFill>
                    <a:schemeClr val="accent2"/>
                  </a:solidFill>
                </a:rPr>
                <a:t>I’m a current graduate analyst for Wake Forest Baseball, while completing my MSBA in May 2026. I primarily work in pitching analytics and predictive modeling.</a:t>
              </a:r>
            </a:p>
          </p:txBody>
        </p:sp>
      </p:grpSp>
      <p:grpSp>
        <p:nvGrpSpPr>
          <p:cNvPr id="14" name="Group 13">
            <a:extLst>
              <a:ext uri="{FF2B5EF4-FFF2-40B4-BE49-F238E27FC236}">
                <a16:creationId xmlns:a16="http://schemas.microsoft.com/office/drawing/2014/main" id="{7F6A0930-69A7-4300-F5CD-DD789705CB5B}"/>
              </a:ext>
            </a:extLst>
          </p:cNvPr>
          <p:cNvGrpSpPr/>
          <p:nvPr/>
        </p:nvGrpSpPr>
        <p:grpSpPr>
          <a:xfrm>
            <a:off x="3003169" y="3603783"/>
            <a:ext cx="5399900" cy="1077218"/>
            <a:chOff x="3003169" y="3106942"/>
            <a:chExt cx="5399900" cy="1077218"/>
          </a:xfrm>
        </p:grpSpPr>
        <p:pic>
          <p:nvPicPr>
            <p:cNvPr id="1034" name="Picture 10" descr="Alabama Crimson Tide Logo and symbol, meaning, history, PNG, brand">
              <a:extLst>
                <a:ext uri="{FF2B5EF4-FFF2-40B4-BE49-F238E27FC236}">
                  <a16:creationId xmlns:a16="http://schemas.microsoft.com/office/drawing/2014/main" id="{543EA55A-C781-7377-C3D1-8C067540B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169" y="3195581"/>
              <a:ext cx="1599400" cy="8999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9FDDC87-E83F-82CB-C3CA-A1B9E0128D75}"/>
                </a:ext>
              </a:extLst>
            </p:cNvPr>
            <p:cNvSpPr txBox="1"/>
            <p:nvPr/>
          </p:nvSpPr>
          <p:spPr>
            <a:xfrm>
              <a:off x="4362220" y="3106942"/>
              <a:ext cx="4040849" cy="1077218"/>
            </a:xfrm>
            <a:prstGeom prst="rect">
              <a:avLst/>
            </a:prstGeom>
            <a:noFill/>
          </p:spPr>
          <p:txBody>
            <a:bodyPr wrap="square" rtlCol="0">
              <a:spAutoFit/>
            </a:bodyPr>
            <a:lstStyle/>
            <a:p>
              <a:r>
                <a:rPr lang="en-US" sz="1600" b="1" dirty="0">
                  <a:solidFill>
                    <a:schemeClr val="accent2"/>
                  </a:solidFill>
                </a:rPr>
                <a:t>I served as a baseball analyst for Alabama Baseball, while also completing my undergraduate Bachelor’s of Science in Management Information Systems.</a:t>
              </a:r>
            </a:p>
          </p:txBody>
        </p:sp>
      </p:grpSp>
      <p:pic>
        <p:nvPicPr>
          <p:cNvPr id="15" name="Picture 14">
            <a:extLst>
              <a:ext uri="{FF2B5EF4-FFF2-40B4-BE49-F238E27FC236}">
                <a16:creationId xmlns:a16="http://schemas.microsoft.com/office/drawing/2014/main" id="{28A59C8F-6B99-4482-F8D6-302155DDAFEC}"/>
              </a:ext>
            </a:extLst>
          </p:cNvPr>
          <p:cNvPicPr>
            <a:picLocks noChangeAspect="1"/>
          </p:cNvPicPr>
          <p:nvPr/>
        </p:nvPicPr>
        <p:blipFill>
          <a:blip r:embed="rId5"/>
          <a:stretch>
            <a:fillRect/>
          </a:stretch>
        </p:blipFill>
        <p:spPr>
          <a:xfrm>
            <a:off x="632702" y="425561"/>
            <a:ext cx="1820696" cy="2146326"/>
          </a:xfrm>
          <a:prstGeom prst="rect">
            <a:avLst/>
          </a:prstGeom>
        </p:spPr>
      </p:pic>
      <p:grpSp>
        <p:nvGrpSpPr>
          <p:cNvPr id="24" name="Group 23">
            <a:extLst>
              <a:ext uri="{FF2B5EF4-FFF2-40B4-BE49-F238E27FC236}">
                <a16:creationId xmlns:a16="http://schemas.microsoft.com/office/drawing/2014/main" id="{6FF84C52-9233-67A0-A77B-A26ADCCF4A35}"/>
              </a:ext>
            </a:extLst>
          </p:cNvPr>
          <p:cNvGrpSpPr/>
          <p:nvPr/>
        </p:nvGrpSpPr>
        <p:grpSpPr>
          <a:xfrm>
            <a:off x="148501" y="6365910"/>
            <a:ext cx="4880699" cy="430037"/>
            <a:chOff x="148501" y="6365910"/>
            <a:chExt cx="4880699" cy="430037"/>
          </a:xfrm>
        </p:grpSpPr>
        <p:sp>
          <p:nvSpPr>
            <p:cNvPr id="21" name="TextBox 20">
              <a:extLst>
                <a:ext uri="{FF2B5EF4-FFF2-40B4-BE49-F238E27FC236}">
                  <a16:creationId xmlns:a16="http://schemas.microsoft.com/office/drawing/2014/main" id="{25A75757-CCFE-A5C8-36A9-AA05996A6503}"/>
                </a:ext>
              </a:extLst>
            </p:cNvPr>
            <p:cNvSpPr txBox="1"/>
            <p:nvPr/>
          </p:nvSpPr>
          <p:spPr>
            <a:xfrm>
              <a:off x="457200" y="6365910"/>
              <a:ext cx="4572000" cy="246221"/>
            </a:xfrm>
            <a:prstGeom prst="rect">
              <a:avLst/>
            </a:prstGeom>
            <a:noFill/>
          </p:spPr>
          <p:txBody>
            <a:bodyPr wrap="square">
              <a:spAutoFit/>
            </a:bodyPr>
            <a:lstStyle/>
            <a:p>
              <a:r>
                <a:rPr lang="en-US" sz="1000" i="1" dirty="0">
                  <a:solidFill>
                    <a:schemeClr val="bg1"/>
                  </a:solidFill>
                </a:rPr>
                <a:t>linkedin.com/in/nickolasbartle/</a:t>
              </a:r>
            </a:p>
          </p:txBody>
        </p:sp>
        <p:sp>
          <p:nvSpPr>
            <p:cNvPr id="23" name="TextBox 22">
              <a:extLst>
                <a:ext uri="{FF2B5EF4-FFF2-40B4-BE49-F238E27FC236}">
                  <a16:creationId xmlns:a16="http://schemas.microsoft.com/office/drawing/2014/main" id="{3B2ADB6C-8672-0667-9E7C-63ABAD8D20BA}"/>
                </a:ext>
              </a:extLst>
            </p:cNvPr>
            <p:cNvSpPr txBox="1"/>
            <p:nvPr/>
          </p:nvSpPr>
          <p:spPr>
            <a:xfrm>
              <a:off x="148501" y="6549726"/>
              <a:ext cx="4572000" cy="246221"/>
            </a:xfrm>
            <a:prstGeom prst="rect">
              <a:avLst/>
            </a:prstGeom>
            <a:noFill/>
          </p:spPr>
          <p:txBody>
            <a:bodyPr wrap="square">
              <a:spAutoFit/>
            </a:bodyPr>
            <a:lstStyle/>
            <a:p>
              <a:r>
                <a:rPr lang="en-US" sz="1000" b="0" i="1" dirty="0">
                  <a:solidFill>
                    <a:schemeClr val="bg1"/>
                  </a:solidFill>
                  <a:effectLst/>
                </a:rPr>
                <a:t>https://nbartle26.github.io/DigitalPortfolio/</a:t>
              </a:r>
              <a:endParaRPr lang="en-US" sz="1000" i="1" dirty="0">
                <a:solidFill>
                  <a:schemeClr val="bg1"/>
                </a:solidFill>
              </a:endParaRPr>
            </a:p>
          </p:txBody>
        </p:sp>
      </p:grpSp>
    </p:spTree>
    <p:extLst>
      <p:ext uri="{BB962C8B-B14F-4D97-AF65-F5344CB8AC3E}">
        <p14:creationId xmlns:p14="http://schemas.microsoft.com/office/powerpoint/2010/main" val="729092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CB07E1B-EC4F-0FFA-0AE6-7E29ED15CB96}"/>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C519130E-A7CA-690E-71E9-52C67F1C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a:extLst>
              <a:ext uri="{FF2B5EF4-FFF2-40B4-BE49-F238E27FC236}">
                <a16:creationId xmlns:a16="http://schemas.microsoft.com/office/drawing/2014/main" id="{8919022C-004F-16F8-C439-F6B8224E4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9" name="Straight Connector 8">
            <a:extLst>
              <a:ext uri="{FF2B5EF4-FFF2-40B4-BE49-F238E27FC236}">
                <a16:creationId xmlns:a16="http://schemas.microsoft.com/office/drawing/2014/main" id="{232A6ED2-EE8F-A4C9-09A8-BF55CE9EBB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7680B31B-FDA4-8663-5C94-EFC1765DA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83F2C06-846C-0097-790D-9027DB3AE9A9}"/>
              </a:ext>
            </a:extLst>
          </p:cNvPr>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b="1" spc="-50" dirty="0">
                <a:solidFill>
                  <a:srgbClr val="0070C0"/>
                </a:solidFill>
                <a:latin typeface="+mj-lt"/>
                <a:ea typeface="+mj-ea"/>
                <a:cs typeface="+mj-cs"/>
              </a:rPr>
              <a:t>Key Takeaways II: Quantifying Tommy John Impact</a:t>
            </a:r>
          </a:p>
        </p:txBody>
      </p:sp>
      <p:sp>
        <p:nvSpPr>
          <p:cNvPr id="13" name="Rectangle 12">
            <a:extLst>
              <a:ext uri="{FF2B5EF4-FFF2-40B4-BE49-F238E27FC236}">
                <a16:creationId xmlns:a16="http://schemas.microsoft.com/office/drawing/2014/main" id="{483474A9-8ED0-9D57-9971-F4FA0C8ADD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F05A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79546B53-736B-BF98-DA2D-2F7FDD198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Picture 3">
            <a:extLst>
              <a:ext uri="{FF2B5EF4-FFF2-40B4-BE49-F238E27FC236}">
                <a16:creationId xmlns:a16="http://schemas.microsoft.com/office/drawing/2014/main" id="{AF4EF9F5-FE1D-9B2D-3F23-59983C842ADF}"/>
              </a:ext>
            </a:extLst>
          </p:cNvPr>
          <p:cNvPicPr>
            <a:picLocks noChangeAspect="1"/>
          </p:cNvPicPr>
          <p:nvPr/>
        </p:nvPicPr>
        <p:blipFill>
          <a:blip r:embed="rId3"/>
          <a:stretch>
            <a:fillRect/>
          </a:stretch>
        </p:blipFill>
        <p:spPr>
          <a:xfrm>
            <a:off x="773631" y="1737360"/>
            <a:ext cx="7725303" cy="4506427"/>
          </a:xfrm>
          <a:prstGeom prst="rect">
            <a:avLst/>
          </a:prstGeom>
        </p:spPr>
      </p:pic>
    </p:spTree>
    <p:extLst>
      <p:ext uri="{BB962C8B-B14F-4D97-AF65-F5344CB8AC3E}">
        <p14:creationId xmlns:p14="http://schemas.microsoft.com/office/powerpoint/2010/main" val="3785926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5" name="Straight Connector 5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894613" y="634946"/>
            <a:ext cx="2767693" cy="1450757"/>
          </a:xfrm>
          <a:prstGeom prst="rect">
            <a:avLst/>
          </a:prstGeom>
        </p:spPr>
        <p:txBody>
          <a:bodyPr vert="horz" lIns="91440" tIns="45720" rIns="91440" bIns="45720" rtlCol="0" anchor="b">
            <a:noAutofit/>
          </a:bodyPr>
          <a:lstStyle/>
          <a:p>
            <a:pPr defTabSz="914400">
              <a:lnSpc>
                <a:spcPct val="85000"/>
              </a:lnSpc>
              <a:spcBef>
                <a:spcPct val="0"/>
              </a:spcBef>
              <a:spcAft>
                <a:spcPts val="600"/>
              </a:spcAft>
              <a:defRPr sz="2800" b="1">
                <a:solidFill>
                  <a:srgbClr val="1A5276"/>
                </a:solidFill>
              </a:defRPr>
            </a:pPr>
            <a:r>
              <a:rPr lang="en-US" sz="3200" b="1" spc="-50" dirty="0">
                <a:solidFill>
                  <a:srgbClr val="0070C0"/>
                </a:solidFill>
                <a:latin typeface="+mj-lt"/>
                <a:ea typeface="+mj-ea"/>
                <a:cs typeface="+mj-cs"/>
              </a:rPr>
              <a:t>Model Performance &amp; Validation</a:t>
            </a:r>
          </a:p>
        </p:txBody>
      </p:sp>
      <p:cxnSp>
        <p:nvCxnSpPr>
          <p:cNvPr id="59" name="Straight Connector 5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19107" y="2085703"/>
            <a:ext cx="26746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94613" y="2198913"/>
            <a:ext cx="3094457" cy="3960129"/>
          </a:xfrm>
          <a:prstGeom prst="rect">
            <a:avLst/>
          </a:prstGeom>
        </p:spPr>
        <p:txBody>
          <a:bodyPr vert="horz" lIns="0" tIns="45720" rIns="0" bIns="45720" rtlCol="0">
            <a:normAutofit/>
          </a:bodyPr>
          <a:lstStyle/>
          <a:p>
            <a:pPr defTabSz="914400">
              <a:lnSpc>
                <a:spcPct val="90000"/>
              </a:lnSpc>
              <a:spcBef>
                <a:spcPts val="800"/>
              </a:spcBef>
              <a:buClr>
                <a:schemeClr val="accent1"/>
              </a:buClr>
              <a:buFont typeface="Calibri" panose="020F0502020204030204" pitchFamily="34" charset="0"/>
              <a:defRPr sz="1600"/>
            </a:pPr>
            <a:r>
              <a:rPr lang="en-US" sz="1600" b="1" dirty="0"/>
              <a:t>Training data: </a:t>
            </a:r>
            <a:r>
              <a:rPr lang="en-US" sz="1500" b="1" dirty="0"/>
              <a:t>2015-2021</a:t>
            </a:r>
          </a:p>
          <a:p>
            <a:pPr defTabSz="914400">
              <a:lnSpc>
                <a:spcPct val="90000"/>
              </a:lnSpc>
              <a:spcBef>
                <a:spcPts val="800"/>
              </a:spcBef>
              <a:buClr>
                <a:schemeClr val="accent1"/>
              </a:buClr>
              <a:buFont typeface="Calibri" panose="020F0502020204030204" pitchFamily="34" charset="0"/>
              <a:defRPr sz="1600"/>
            </a:pPr>
            <a:r>
              <a:rPr lang="en-US" sz="1600" b="1" dirty="0"/>
              <a:t>Test Set:</a:t>
            </a:r>
            <a:r>
              <a:rPr lang="en-US" sz="1500" b="1" dirty="0"/>
              <a:t> 2022-2023</a:t>
            </a:r>
          </a:p>
          <a:p>
            <a:pPr defTabSz="914400">
              <a:lnSpc>
                <a:spcPct val="90000"/>
              </a:lnSpc>
              <a:spcBef>
                <a:spcPts val="800"/>
              </a:spcBef>
              <a:buClr>
                <a:schemeClr val="accent1"/>
              </a:buClr>
              <a:buFont typeface="Calibri" panose="020F0502020204030204" pitchFamily="34" charset="0"/>
              <a:defRPr sz="1600"/>
            </a:pPr>
            <a:endParaRPr lang="en-US" sz="1600" b="1" dirty="0"/>
          </a:p>
          <a:p>
            <a:pPr defTabSz="914400">
              <a:lnSpc>
                <a:spcPct val="90000"/>
              </a:lnSpc>
              <a:spcBef>
                <a:spcPts val="800"/>
              </a:spcBef>
              <a:buClr>
                <a:schemeClr val="accent1"/>
              </a:buClr>
              <a:buFont typeface="Calibri" panose="020F0502020204030204" pitchFamily="34" charset="0"/>
              <a:defRPr sz="1600"/>
            </a:pPr>
            <a:r>
              <a:rPr lang="en-US" sz="1600" b="1" dirty="0">
                <a:solidFill>
                  <a:srgbClr val="0070C0"/>
                </a:solidFill>
              </a:rPr>
              <a:t>VELOCITY PREDICTION ACCURACY:</a:t>
            </a:r>
          </a:p>
          <a:p>
            <a:pPr defTabSz="914400">
              <a:lnSpc>
                <a:spcPct val="90000"/>
              </a:lnSpc>
              <a:spcBef>
                <a:spcPts val="800"/>
              </a:spcBef>
              <a:buClr>
                <a:schemeClr val="accent1"/>
              </a:buClr>
              <a:buFont typeface="Calibri" panose="020F0502020204030204" pitchFamily="34" charset="0"/>
              <a:defRPr sz="1600"/>
            </a:pPr>
            <a:r>
              <a:rPr lang="en-US" sz="1500" b="1" dirty="0"/>
              <a:t>• RMSE: 1.48 mph </a:t>
            </a:r>
          </a:p>
          <a:p>
            <a:pPr defTabSz="914400">
              <a:lnSpc>
                <a:spcPct val="90000"/>
              </a:lnSpc>
              <a:spcBef>
                <a:spcPts val="800"/>
              </a:spcBef>
              <a:buClr>
                <a:schemeClr val="accent1"/>
              </a:buClr>
              <a:buFont typeface="Calibri" panose="020F0502020204030204" pitchFamily="34" charset="0"/>
              <a:defRPr sz="1600"/>
            </a:pPr>
            <a:r>
              <a:rPr lang="en-US" sz="1500" b="1" dirty="0"/>
              <a:t>• MAE: 1.12 mph </a:t>
            </a:r>
          </a:p>
          <a:p>
            <a:pPr defTabSz="914400">
              <a:lnSpc>
                <a:spcPct val="90000"/>
              </a:lnSpc>
              <a:spcBef>
                <a:spcPts val="800"/>
              </a:spcBef>
              <a:buClr>
                <a:schemeClr val="accent1"/>
              </a:buClr>
              <a:buFont typeface="Calibri" panose="020F0502020204030204" pitchFamily="34" charset="0"/>
              <a:defRPr sz="1600"/>
            </a:pPr>
            <a:r>
              <a:rPr lang="en-US" sz="1500" b="1" dirty="0"/>
              <a:t>• R²: 0.619 (62% of variance explained)</a:t>
            </a:r>
          </a:p>
          <a:p>
            <a:pPr defTabSz="914400">
              <a:lnSpc>
                <a:spcPct val="90000"/>
              </a:lnSpc>
              <a:spcBef>
                <a:spcPts val="800"/>
              </a:spcBef>
              <a:buClr>
                <a:schemeClr val="accent1"/>
              </a:buClr>
              <a:buFont typeface="Calibri" panose="020F0502020204030204" pitchFamily="34" charset="0"/>
              <a:defRPr sz="1600"/>
            </a:pPr>
            <a:endParaRPr lang="en-US" sz="1600" b="1" dirty="0"/>
          </a:p>
          <a:p>
            <a:pPr defTabSz="914400">
              <a:lnSpc>
                <a:spcPct val="90000"/>
              </a:lnSpc>
              <a:spcBef>
                <a:spcPts val="800"/>
              </a:spcBef>
              <a:buClr>
                <a:schemeClr val="accent1"/>
              </a:buClr>
              <a:buFont typeface="Calibri" panose="020F0502020204030204" pitchFamily="34" charset="0"/>
              <a:defRPr sz="1600"/>
            </a:pPr>
            <a:r>
              <a:rPr lang="en-US" sz="1600" b="1" dirty="0">
                <a:solidFill>
                  <a:srgbClr val="0070C0"/>
                </a:solidFill>
              </a:rPr>
              <a:t>INTERPRETATION:</a:t>
            </a:r>
          </a:p>
          <a:p>
            <a:pPr defTabSz="914400">
              <a:lnSpc>
                <a:spcPct val="90000"/>
              </a:lnSpc>
              <a:spcBef>
                <a:spcPts val="800"/>
              </a:spcBef>
              <a:buClr>
                <a:schemeClr val="accent1"/>
              </a:buClr>
              <a:buFont typeface="Calibri" panose="020F0502020204030204" pitchFamily="34" charset="0"/>
              <a:defRPr sz="1600"/>
            </a:pPr>
            <a:r>
              <a:rPr lang="en-US" sz="1500" b="1" dirty="0"/>
              <a:t>• Model captures primary aging/injury signals</a:t>
            </a:r>
          </a:p>
          <a:p>
            <a:pPr defTabSz="914400">
              <a:lnSpc>
                <a:spcPct val="90000"/>
              </a:lnSpc>
              <a:spcBef>
                <a:spcPts val="800"/>
              </a:spcBef>
              <a:buClr>
                <a:schemeClr val="accent1"/>
              </a:buClr>
              <a:buFont typeface="Calibri" panose="020F0502020204030204" pitchFamily="34" charset="0"/>
              <a:defRPr sz="1600"/>
            </a:pPr>
            <a:r>
              <a:rPr lang="en-US" sz="1500" b="1" dirty="0"/>
              <a:t>• Remaining variance: individual biomechanics, training, workload, etc.</a:t>
            </a:r>
          </a:p>
        </p:txBody>
      </p:sp>
      <p:sp>
        <p:nvSpPr>
          <p:cNvPr id="61" name="Rectangle 6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3" name="Rectangle 6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6F3F20A0-D18D-6CE0-1E5B-8C8C3DD968AB}"/>
              </a:ext>
            </a:extLst>
          </p:cNvPr>
          <p:cNvPicPr>
            <a:picLocks noChangeAspect="1"/>
          </p:cNvPicPr>
          <p:nvPr/>
        </p:nvPicPr>
        <p:blipFill>
          <a:blip r:embed="rId3"/>
          <a:stretch>
            <a:fillRect/>
          </a:stretch>
        </p:blipFill>
        <p:spPr>
          <a:xfrm>
            <a:off x="100952" y="1451472"/>
            <a:ext cx="5706744" cy="428005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04C0B-1BF8-1805-1B32-4D8477FDD6D2}"/>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DE1F88EA-5B85-4782-9A95-9C738F48E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E9A9E663-1F8A-406B-B295-B1EF8596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EC97561C-9294-4114-A5D6-9CF6CF68A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18ADBB98-BAD3-90E3-7559-9FA7787D5D68}"/>
              </a:ext>
            </a:extLst>
          </p:cNvPr>
          <p:cNvSpPr txBox="1"/>
          <p:nvPr/>
        </p:nvSpPr>
        <p:spPr>
          <a:xfrm>
            <a:off x="181821" y="605896"/>
            <a:ext cx="2808278" cy="56462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defRPr sz="2800" b="1">
                <a:solidFill>
                  <a:srgbClr val="1A5276"/>
                </a:solidFill>
              </a:defRPr>
            </a:pPr>
            <a:r>
              <a:rPr lang="en-US" sz="4800" spc="-50" dirty="0">
                <a:solidFill>
                  <a:srgbClr val="FFFFFF"/>
                </a:solidFill>
                <a:latin typeface="+mj-lt"/>
                <a:ea typeface="+mj-ea"/>
                <a:cs typeface="+mj-cs"/>
              </a:rPr>
              <a:t>Potential Takeaways</a:t>
            </a:r>
          </a:p>
        </p:txBody>
      </p:sp>
      <p:sp>
        <p:nvSpPr>
          <p:cNvPr id="25" name="Rectangle 2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Diagram 3">
            <a:extLst>
              <a:ext uri="{FF2B5EF4-FFF2-40B4-BE49-F238E27FC236}">
                <a16:creationId xmlns:a16="http://schemas.microsoft.com/office/drawing/2014/main" id="{622CB220-B5DE-B7BE-F1E9-DE15A2BBD1E2}"/>
              </a:ext>
            </a:extLst>
          </p:cNvPr>
          <p:cNvGraphicFramePr/>
          <p:nvPr>
            <p:extLst>
              <p:ext uri="{D42A27DB-BD31-4B8C-83A1-F6EECF244321}">
                <p14:modId xmlns:p14="http://schemas.microsoft.com/office/powerpoint/2010/main" val="3957023005"/>
              </p:ext>
            </p:extLst>
          </p:nvPr>
        </p:nvGraphicFramePr>
        <p:xfrm>
          <a:off x="3556512" y="608372"/>
          <a:ext cx="5339729" cy="5792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572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C6DEF8F9-FFEF-4EDB-8A06-8A7884ED4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0747CA7-2579-4FF5-95CF-E3FA65C9E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1" y="6400800"/>
            <a:ext cx="914161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1C63BD94-CA0C-4C27-BB07-89F71DEA2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44820"/>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spc="-50" dirty="0">
                <a:solidFill>
                  <a:schemeClr val="accent2">
                    <a:lumMod val="75000"/>
                  </a:schemeClr>
                </a:solidFill>
                <a:latin typeface="+mj-lt"/>
                <a:ea typeface="+mj-ea"/>
                <a:cs typeface="+mj-cs"/>
              </a:rPr>
              <a:t>Practical Applications</a:t>
            </a:r>
          </a:p>
        </p:txBody>
      </p:sp>
      <p:graphicFrame>
        <p:nvGraphicFramePr>
          <p:cNvPr id="24" name="TextBox 2">
            <a:extLst>
              <a:ext uri="{FF2B5EF4-FFF2-40B4-BE49-F238E27FC236}">
                <a16:creationId xmlns:a16="http://schemas.microsoft.com/office/drawing/2014/main" id="{3B436689-454E-F657-6AFA-56B8B8D807CE}"/>
              </a:ext>
            </a:extLst>
          </p:cNvPr>
          <p:cNvGraphicFramePr/>
          <p:nvPr>
            <p:extLst>
              <p:ext uri="{D42A27DB-BD31-4B8C-83A1-F6EECF244321}">
                <p14:modId xmlns:p14="http://schemas.microsoft.com/office/powerpoint/2010/main" val="1139595791"/>
              </p:ext>
            </p:extLst>
          </p:nvPr>
        </p:nvGraphicFramePr>
        <p:xfrm>
          <a:off x="460711" y="1906491"/>
          <a:ext cx="8220218"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86200" y="634946"/>
            <a:ext cx="4776107"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700" spc="-50" dirty="0">
                <a:solidFill>
                  <a:srgbClr val="0070C0"/>
                </a:solidFill>
                <a:latin typeface="+mj-lt"/>
                <a:ea typeface="+mj-ea"/>
                <a:cs typeface="+mj-cs"/>
              </a:rPr>
              <a:t>Current Limitations &amp; Constraints</a:t>
            </a:r>
          </a:p>
        </p:txBody>
      </p:sp>
      <p:pic>
        <p:nvPicPr>
          <p:cNvPr id="12" name="Picture 11" descr="A baseball stadium with people in the stands with Globe Life Park in Arlington in the background&#10;&#10;AI-generated content may be incorrect.">
            <a:extLst>
              <a:ext uri="{FF2B5EF4-FFF2-40B4-BE49-F238E27FC236}">
                <a16:creationId xmlns:a16="http://schemas.microsoft.com/office/drawing/2014/main" id="{CB8D9E3F-EF7F-08AE-9B79-6B29985797D7}"/>
              </a:ext>
            </a:extLst>
          </p:cNvPr>
          <p:cNvPicPr>
            <a:picLocks noChangeAspect="1"/>
          </p:cNvPicPr>
          <p:nvPr/>
        </p:nvPicPr>
        <p:blipFill>
          <a:blip r:embed="rId3">
            <a:extLst>
              <a:ext uri="{837473B0-CC2E-450A-ABE3-18F120FF3D39}">
                <a1611:picAttrSrcUrl xmlns:a1611="http://schemas.microsoft.com/office/drawing/2016/11/main" r:id="rId4"/>
              </a:ext>
            </a:extLst>
          </a:blip>
          <a:srcRect l="32945" r="33139" b="1"/>
          <a:stretch>
            <a:fillRect/>
          </a:stretch>
        </p:blipFill>
        <p:spPr>
          <a:xfrm>
            <a:off x="20" y="-12128"/>
            <a:ext cx="3490702" cy="6870127"/>
          </a:xfrm>
          <a:prstGeom prst="rect">
            <a:avLst/>
          </a:prstGeom>
        </p:spPr>
      </p:pic>
      <p:cxnSp>
        <p:nvCxnSpPr>
          <p:cNvPr id="32" name="Straight Connector 31">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700463" y="2656113"/>
            <a:ext cx="5286375" cy="4770340"/>
          </a:xfrm>
          <a:prstGeom prst="rect">
            <a:avLst/>
          </a:prstGeom>
        </p:spPr>
        <p:txBody>
          <a:bodyPr vert="horz" lIns="0" tIns="45720" rIns="0" bIns="45720" rtlCol="0">
            <a:normAutofit/>
          </a:bodyPr>
          <a:lstStyle/>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PITCH TYPE: Four-seam fastball only (Currently)</a:t>
            </a:r>
          </a:p>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 Other pitch types show different aging patterns</a:t>
            </a:r>
          </a:p>
          <a:p>
            <a:pPr defTabSz="914400">
              <a:lnSpc>
                <a:spcPct val="90000"/>
              </a:lnSpc>
              <a:spcBef>
                <a:spcPts val="800"/>
              </a:spcBef>
              <a:buClr>
                <a:schemeClr val="accent1"/>
              </a:buClr>
              <a:buFont typeface="Calibri" panose="020F0502020204030204" pitchFamily="34" charset="0"/>
              <a:defRPr sz="1600"/>
            </a:pPr>
            <a:endParaRPr lang="en-US" b="1" dirty="0">
              <a:solidFill>
                <a:srgbClr val="0070C0"/>
              </a:solidFill>
            </a:endParaRPr>
          </a:p>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TIME PERIOD: 2015-2024 (Personally selected Statcast era)</a:t>
            </a:r>
          </a:p>
          <a:p>
            <a:pPr defTabSz="914400">
              <a:lnSpc>
                <a:spcPct val="90000"/>
              </a:lnSpc>
              <a:spcBef>
                <a:spcPts val="800"/>
              </a:spcBef>
              <a:buClr>
                <a:schemeClr val="accent1"/>
              </a:buClr>
              <a:buFont typeface="Calibri" panose="020F0502020204030204" pitchFamily="34" charset="0"/>
              <a:defRPr sz="1600"/>
            </a:pPr>
            <a:endParaRPr lang="en-US" b="1" dirty="0">
              <a:solidFill>
                <a:srgbClr val="0070C0"/>
              </a:solidFill>
            </a:endParaRPr>
          </a:p>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INJURY DATA: Tommy John surgery data only</a:t>
            </a:r>
          </a:p>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 Other injuries (shoulder, arm, back, etc.) not yet modeled</a:t>
            </a:r>
          </a:p>
          <a:p>
            <a:pPr defTabSz="914400">
              <a:lnSpc>
                <a:spcPct val="90000"/>
              </a:lnSpc>
              <a:spcBef>
                <a:spcPts val="800"/>
              </a:spcBef>
              <a:buClr>
                <a:schemeClr val="accent1"/>
              </a:buClr>
              <a:buFont typeface="Calibri" panose="020F0502020204030204" pitchFamily="34" charset="0"/>
              <a:defRPr sz="1600"/>
            </a:pPr>
            <a:endParaRPr lang="en-US" b="1" dirty="0">
              <a:solidFill>
                <a:srgbClr val="0070C0"/>
              </a:solidFill>
            </a:endParaRPr>
          </a:p>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VELOCITY ONLY: Command and movement excluded</a:t>
            </a:r>
            <a:endParaRPr lang="en-US" dirty="0">
              <a:solidFill>
                <a:schemeClr val="tx1">
                  <a:lumMod val="75000"/>
                  <a:lumOff val="25000"/>
                </a:schemeClr>
              </a:solidFill>
            </a:endParaRPr>
          </a:p>
          <a:p>
            <a:pPr defTabSz="914400">
              <a:lnSpc>
                <a:spcPct val="90000"/>
              </a:lnSpc>
              <a:spcBef>
                <a:spcPts val="800"/>
              </a:spcBef>
              <a:buClr>
                <a:schemeClr val="accent1"/>
              </a:buClr>
              <a:buFont typeface="Calibri" panose="020F0502020204030204" pitchFamily="34" charset="0"/>
              <a:defRPr sz="1600"/>
            </a:pPr>
            <a:endParaRPr lang="en-US" dirty="0">
              <a:solidFill>
                <a:schemeClr val="tx1">
                  <a:lumMod val="75000"/>
                  <a:lumOff val="2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6DEF8F9-FFEF-4EDB-8A06-8A7884ED4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747CA7-2579-4FF5-95CF-E3FA65C9E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1" y="6400800"/>
            <a:ext cx="914161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1C63BD94-CA0C-4C27-BB07-89F71DEA2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44820"/>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5" name="Rectangle 1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6132908" y="634946"/>
            <a:ext cx="2800777" cy="5055904"/>
          </a:xfrm>
          <a:prstGeom prst="rect">
            <a:avLst/>
          </a:prstGeom>
        </p:spPr>
        <p:txBody>
          <a:bodyPr vert="horz" lIns="91440" tIns="45720" rIns="91440" bIns="45720" rtlCol="0" anchor="ctr">
            <a:normAutofit/>
          </a:bodyPr>
          <a:lstStyle/>
          <a:p>
            <a:pPr defTabSz="914400">
              <a:lnSpc>
                <a:spcPct val="85000"/>
              </a:lnSpc>
              <a:spcBef>
                <a:spcPct val="0"/>
              </a:spcBef>
              <a:spcAft>
                <a:spcPts val="600"/>
              </a:spcAft>
              <a:defRPr sz="2800" b="1">
                <a:solidFill>
                  <a:srgbClr val="1A5276"/>
                </a:solidFill>
              </a:defRPr>
            </a:pPr>
            <a:r>
              <a:rPr lang="en-US" sz="4800" spc="-50" dirty="0">
                <a:solidFill>
                  <a:srgbClr val="0070C0"/>
                </a:solidFill>
                <a:latin typeface="+mj-lt"/>
                <a:ea typeface="+mj-ea"/>
                <a:cs typeface="+mj-cs"/>
              </a:rPr>
              <a:t>Future Work &amp; Extensions</a:t>
            </a:r>
          </a:p>
        </p:txBody>
      </p:sp>
      <p:cxnSp>
        <p:nvCxnSpPr>
          <p:cNvPr id="17" name="Straight Connector 1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92733"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194563F-A66F-4B71-9C8D-5610CF13D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4403595A-19F1-44C4-8C24-6E498B5F7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TextBox 2">
            <a:extLst>
              <a:ext uri="{FF2B5EF4-FFF2-40B4-BE49-F238E27FC236}">
                <a16:creationId xmlns:a16="http://schemas.microsoft.com/office/drawing/2014/main" id="{F5CB4460-18A5-FFEF-CFDD-397EDF90929F}"/>
              </a:ext>
            </a:extLst>
          </p:cNvPr>
          <p:cNvGraphicFramePr/>
          <p:nvPr>
            <p:extLst>
              <p:ext uri="{D42A27DB-BD31-4B8C-83A1-F6EECF244321}">
                <p14:modId xmlns:p14="http://schemas.microsoft.com/office/powerpoint/2010/main" val="3672698045"/>
              </p:ext>
            </p:extLst>
          </p:nvPr>
        </p:nvGraphicFramePr>
        <p:xfrm>
          <a:off x="331834" y="397145"/>
          <a:ext cx="5590760" cy="5689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86200" y="634946"/>
            <a:ext cx="4776107"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b="1" spc="-50" dirty="0">
                <a:solidFill>
                  <a:schemeClr val="accent2">
                    <a:lumMod val="75000"/>
                  </a:schemeClr>
                </a:solidFill>
                <a:latin typeface="+mj-lt"/>
                <a:ea typeface="+mj-ea"/>
                <a:cs typeface="+mj-cs"/>
              </a:rPr>
              <a:t>Methodological Contribution</a:t>
            </a:r>
          </a:p>
        </p:txBody>
      </p:sp>
      <p:pic>
        <p:nvPicPr>
          <p:cNvPr id="5" name="Picture 4" descr="Close-up of graph on screen">
            <a:extLst>
              <a:ext uri="{FF2B5EF4-FFF2-40B4-BE49-F238E27FC236}">
                <a16:creationId xmlns:a16="http://schemas.microsoft.com/office/drawing/2014/main" id="{BAE6892F-A512-311A-7E46-97A84B5D3CAF}"/>
              </a:ext>
            </a:extLst>
          </p:cNvPr>
          <p:cNvPicPr>
            <a:picLocks noChangeAspect="1"/>
          </p:cNvPicPr>
          <p:nvPr/>
        </p:nvPicPr>
        <p:blipFill>
          <a:blip r:embed="rId3"/>
          <a:srcRect l="24643" r="41442" b="1"/>
          <a:stretch>
            <a:fillRect/>
          </a:stretch>
        </p:blipFill>
        <p:spPr>
          <a:xfrm>
            <a:off x="21" y="-553"/>
            <a:ext cx="2759222" cy="6870127"/>
          </a:xfrm>
          <a:prstGeom prst="rect">
            <a:avLst/>
          </a:prstGeom>
        </p:spPr>
      </p:pic>
      <p:cxnSp>
        <p:nvCxnSpPr>
          <p:cNvPr id="33" name="Straight Connector 3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0B673988-C384-FF3B-F5AC-5DE219B7917D}"/>
              </a:ext>
            </a:extLst>
          </p:cNvPr>
          <p:cNvGraphicFramePr/>
          <p:nvPr>
            <p:extLst>
              <p:ext uri="{D42A27DB-BD31-4B8C-83A1-F6EECF244321}">
                <p14:modId xmlns:p14="http://schemas.microsoft.com/office/powerpoint/2010/main" val="38063313"/>
              </p:ext>
            </p:extLst>
          </p:nvPr>
        </p:nvGraphicFramePr>
        <p:xfrm>
          <a:off x="2759243" y="2172512"/>
          <a:ext cx="6198394" cy="4539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D22BA7CF-912B-3F90-E3D9-AF3ACC1990F9}"/>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DE1F88EA-5B85-4782-9A95-9C738F48E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E9A9E663-1F8A-406B-B295-B1EF8596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EC97561C-9294-4114-A5D6-9CF6CF68A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0981765-22E6-C3DB-F5B5-250A6D26B9A7}"/>
              </a:ext>
            </a:extLst>
          </p:cNvPr>
          <p:cNvSpPr txBox="1"/>
          <p:nvPr/>
        </p:nvSpPr>
        <p:spPr>
          <a:xfrm>
            <a:off x="723772" y="963997"/>
            <a:ext cx="2441018" cy="4938361"/>
          </a:xfrm>
          <a:prstGeom prst="rect">
            <a:avLst/>
          </a:prstGeom>
        </p:spPr>
        <p:txBody>
          <a:bodyPr vert="horz" lIns="91440" tIns="45720" rIns="91440" bIns="45720" rtlCol="0" anchor="ctr">
            <a:normAutofit/>
          </a:bodyPr>
          <a:lstStyle/>
          <a:p>
            <a:pPr algn="r" defTabSz="914400">
              <a:lnSpc>
                <a:spcPct val="85000"/>
              </a:lnSpc>
              <a:spcBef>
                <a:spcPct val="0"/>
              </a:spcBef>
              <a:spcAft>
                <a:spcPts val="600"/>
              </a:spcAft>
              <a:defRPr sz="2800" b="1">
                <a:solidFill>
                  <a:srgbClr val="1A5276"/>
                </a:solidFill>
              </a:defRPr>
            </a:pPr>
            <a:r>
              <a:rPr lang="en-US" sz="3800" spc="-50" dirty="0">
                <a:solidFill>
                  <a:schemeClr val="tx1">
                    <a:lumMod val="75000"/>
                    <a:lumOff val="25000"/>
                  </a:schemeClr>
                </a:solidFill>
                <a:latin typeface="+mj-lt"/>
                <a:ea typeface="+mj-ea"/>
                <a:cs typeface="+mj-cs"/>
              </a:rPr>
              <a:t>Sourced Research &amp; References</a:t>
            </a:r>
          </a:p>
        </p:txBody>
      </p:sp>
      <p:cxnSp>
        <p:nvCxnSpPr>
          <p:cNvPr id="25" name="Straight Connector 24">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7688"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AA1ADE-1109-44F3-1CE7-29534CCC0E40}"/>
              </a:ext>
            </a:extLst>
          </p:cNvPr>
          <p:cNvSpPr txBox="1"/>
          <p:nvPr/>
        </p:nvSpPr>
        <p:spPr>
          <a:xfrm>
            <a:off x="3851161" y="963507"/>
            <a:ext cx="4842101" cy="4938851"/>
          </a:xfrm>
          <a:prstGeom prst="rect">
            <a:avLst/>
          </a:prstGeom>
        </p:spPr>
        <p:txBody>
          <a:bodyPr vert="horz" lIns="0" tIns="45720" rIns="0" bIns="45720" rtlCol="0" anchor="ctr">
            <a:normAutofit/>
          </a:bodyPr>
          <a:lstStyle/>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Ahmad, Christopher S. "Question: Will My Velocity Go Up After Tommy John Surgery?" </a:t>
            </a: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     Medium, 2023, drchrisahmad.medium.com/question-will-my-velocity-go-up-after-</a:t>
            </a: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     tommy-john-surgery-2fbfe03ccbcd. </a:t>
            </a:r>
          </a:p>
          <a:p>
            <a:pPr defTabSz="914400">
              <a:lnSpc>
                <a:spcPct val="90000"/>
              </a:lnSpc>
              <a:buClr>
                <a:schemeClr val="accent1"/>
              </a:buClr>
              <a:buFont typeface="Calibri" panose="020F0502020204030204" pitchFamily="34" charset="0"/>
            </a:pPr>
            <a:endParaRPr lang="en-US" sz="1600" dirty="0">
              <a:solidFill>
                <a:schemeClr val="tx1">
                  <a:lumMod val="75000"/>
                  <a:lumOff val="25000"/>
                </a:schemeClr>
              </a:solidFill>
            </a:endParaRPr>
          </a:p>
          <a:p>
            <a:pPr defTabSz="914400">
              <a:lnSpc>
                <a:spcPct val="90000"/>
              </a:lnSpc>
              <a:buClr>
                <a:schemeClr val="accent1"/>
              </a:buClr>
              <a:buFont typeface="Calibri" panose="020F0502020204030204" pitchFamily="34" charset="0"/>
            </a:pPr>
            <a:endParaRPr lang="en-US" sz="1600" dirty="0">
              <a:solidFill>
                <a:schemeClr val="tx1">
                  <a:lumMod val="75000"/>
                  <a:lumOff val="25000"/>
                </a:schemeClr>
              </a:solidFill>
            </a:endParaRP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Driveline Baseball. "The Makeup of a Pitcher Debuting in the Major Leagues." </a:t>
            </a: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     Driveline Baseball, 15 Sept. 2021, www.drivelinebaseball.com/2021/09/</a:t>
            </a: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     the-makeup-of-a-pitcher-debuting-in-the-major-leagues/. </a:t>
            </a:r>
          </a:p>
          <a:p>
            <a:pPr defTabSz="914400">
              <a:lnSpc>
                <a:spcPct val="90000"/>
              </a:lnSpc>
              <a:buClr>
                <a:schemeClr val="accent1"/>
              </a:buClr>
              <a:buFont typeface="Calibri" panose="020F0502020204030204" pitchFamily="34" charset="0"/>
            </a:pPr>
            <a:endParaRPr lang="en-US" sz="1600" dirty="0">
              <a:solidFill>
                <a:schemeClr val="tx1">
                  <a:lumMod val="75000"/>
                  <a:lumOff val="25000"/>
                </a:schemeClr>
              </a:solidFill>
            </a:endParaRPr>
          </a:p>
          <a:p>
            <a:pPr defTabSz="914400">
              <a:lnSpc>
                <a:spcPct val="90000"/>
              </a:lnSpc>
              <a:buClr>
                <a:schemeClr val="accent1"/>
              </a:buClr>
              <a:buFont typeface="Calibri" panose="020F0502020204030204" pitchFamily="34" charset="0"/>
            </a:pPr>
            <a:endParaRPr lang="en-US" sz="1600" dirty="0">
              <a:solidFill>
                <a:schemeClr val="tx1">
                  <a:lumMod val="75000"/>
                  <a:lumOff val="25000"/>
                </a:schemeClr>
              </a:solidFill>
            </a:endParaRP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Roegele, Jon. "Tommy John Surgery List." Google Sheets, 2015-2024,  docs.google.com/spreadsheets/d/1gQujXQQGOVNaiuwSN680Hq-FDVsCwvN-3AazykOBON0/. </a:t>
            </a:r>
          </a:p>
        </p:txBody>
      </p:sp>
    </p:spTree>
    <p:extLst>
      <p:ext uri="{BB962C8B-B14F-4D97-AF65-F5344CB8AC3E}">
        <p14:creationId xmlns:p14="http://schemas.microsoft.com/office/powerpoint/2010/main" val="2972287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a:extLst>
            <a:ext uri="{FF2B5EF4-FFF2-40B4-BE49-F238E27FC236}">
              <a16:creationId xmlns:a16="http://schemas.microsoft.com/office/drawing/2014/main" id="{23496E6F-FDBE-9C42-74CD-46F25D6F407E}"/>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56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Yellow and blue symbols">
            <a:extLst>
              <a:ext uri="{FF2B5EF4-FFF2-40B4-BE49-F238E27FC236}">
                <a16:creationId xmlns:a16="http://schemas.microsoft.com/office/drawing/2014/main" id="{D34A67A8-9D7B-1B0F-9F36-52043FA96C5C}"/>
              </a:ext>
            </a:extLst>
          </p:cNvPr>
          <p:cNvPicPr>
            <a:picLocks noChangeAspect="1"/>
          </p:cNvPicPr>
          <p:nvPr/>
        </p:nvPicPr>
        <p:blipFill>
          <a:blip r:embed="rId3">
            <a:duotone>
              <a:prstClr val="black"/>
              <a:schemeClr val="bg1">
                <a:tint val="45000"/>
                <a:satMod val="400000"/>
              </a:schemeClr>
            </a:duotone>
            <a:alphaModFix amt="25000"/>
          </a:blip>
          <a:srcRect t="654" b="1307"/>
          <a:stretch>
            <a:fillRect/>
          </a:stretch>
        </p:blipFill>
        <p:spPr>
          <a:xfrm>
            <a:off x="-11" y="10"/>
            <a:ext cx="9143999" cy="6857991"/>
          </a:xfrm>
          <a:prstGeom prst="rect">
            <a:avLst/>
          </a:prstGeom>
        </p:spPr>
      </p:pic>
      <p:sp>
        <p:nvSpPr>
          <p:cNvPr id="2" name="TextBox 1">
            <a:extLst>
              <a:ext uri="{FF2B5EF4-FFF2-40B4-BE49-F238E27FC236}">
                <a16:creationId xmlns:a16="http://schemas.microsoft.com/office/drawing/2014/main" id="{16046307-2786-7F25-FB96-EE2B7BD4824C}"/>
              </a:ext>
            </a:extLst>
          </p:cNvPr>
          <p:cNvSpPr txBox="1"/>
          <p:nvPr/>
        </p:nvSpPr>
        <p:spPr>
          <a:xfrm>
            <a:off x="822960" y="758952"/>
            <a:ext cx="7543800" cy="3566160"/>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8000" spc="-50" dirty="0">
                <a:solidFill>
                  <a:schemeClr val="tx1">
                    <a:lumMod val="85000"/>
                    <a:lumOff val="15000"/>
                  </a:schemeClr>
                </a:solidFill>
                <a:latin typeface="+mj-lt"/>
                <a:ea typeface="+mj-ea"/>
                <a:cs typeface="+mj-cs"/>
              </a:rPr>
              <a:t>Thank You!</a:t>
            </a:r>
          </a:p>
        </p:txBody>
      </p:sp>
      <p:sp>
        <p:nvSpPr>
          <p:cNvPr id="3" name="TextBox 2">
            <a:extLst>
              <a:ext uri="{FF2B5EF4-FFF2-40B4-BE49-F238E27FC236}">
                <a16:creationId xmlns:a16="http://schemas.microsoft.com/office/drawing/2014/main" id="{C1593D05-F05D-D784-A711-90A2D933E6C7}"/>
              </a:ext>
            </a:extLst>
          </p:cNvPr>
          <p:cNvSpPr txBox="1"/>
          <p:nvPr/>
        </p:nvSpPr>
        <p:spPr>
          <a:xfrm>
            <a:off x="825038" y="4455621"/>
            <a:ext cx="7543800" cy="1143000"/>
          </a:xfrm>
          <a:prstGeom prst="rect">
            <a:avLst/>
          </a:prstGeom>
        </p:spPr>
        <p:txBody>
          <a:bodyPr vert="horz" lIns="91440" tIns="45720" rIns="91440" bIns="45720" rtlCol="0">
            <a:normAutofit/>
          </a:bodyPr>
          <a:lstStyle/>
          <a:p>
            <a:pPr defTabSz="914400">
              <a:lnSpc>
                <a:spcPct val="90000"/>
              </a:lnSpc>
              <a:spcBef>
                <a:spcPts val="1200"/>
              </a:spcBef>
              <a:spcAft>
                <a:spcPts val="200"/>
              </a:spcAft>
              <a:buClr>
                <a:schemeClr val="accent1"/>
              </a:buClr>
              <a:buSzPct val="100000"/>
            </a:pPr>
            <a:r>
              <a:rPr lang="en-US" sz="2400" cap="all" spc="200">
                <a:solidFill>
                  <a:schemeClr val="tx2"/>
                </a:solidFill>
                <a:latin typeface="+mj-lt"/>
              </a:rPr>
              <a:t>Questions?</a:t>
            </a:r>
          </a:p>
        </p:txBody>
      </p:sp>
      <p:cxnSp>
        <p:nvCxnSpPr>
          <p:cNvPr id="39" name="Straight Connector 38">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E09F3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rgbClr val="4564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5" name="Group 4">
            <a:extLst>
              <a:ext uri="{FF2B5EF4-FFF2-40B4-BE49-F238E27FC236}">
                <a16:creationId xmlns:a16="http://schemas.microsoft.com/office/drawing/2014/main" id="{2DC69327-C422-FDDA-68B3-DF0DB42B17EE}"/>
              </a:ext>
            </a:extLst>
          </p:cNvPr>
          <p:cNvGrpSpPr/>
          <p:nvPr/>
        </p:nvGrpSpPr>
        <p:grpSpPr>
          <a:xfrm>
            <a:off x="4848002" y="6412970"/>
            <a:ext cx="4880699" cy="430037"/>
            <a:chOff x="148501" y="6365910"/>
            <a:chExt cx="4880699" cy="430037"/>
          </a:xfrm>
        </p:grpSpPr>
        <p:sp>
          <p:nvSpPr>
            <p:cNvPr id="6" name="TextBox 5">
              <a:extLst>
                <a:ext uri="{FF2B5EF4-FFF2-40B4-BE49-F238E27FC236}">
                  <a16:creationId xmlns:a16="http://schemas.microsoft.com/office/drawing/2014/main" id="{DE2DDE82-721F-B4AA-6B50-18EB5B55AD5D}"/>
                </a:ext>
              </a:extLst>
            </p:cNvPr>
            <p:cNvSpPr txBox="1"/>
            <p:nvPr/>
          </p:nvSpPr>
          <p:spPr>
            <a:xfrm>
              <a:off x="457200" y="6365910"/>
              <a:ext cx="4572000" cy="246221"/>
            </a:xfrm>
            <a:prstGeom prst="rect">
              <a:avLst/>
            </a:prstGeom>
            <a:noFill/>
          </p:spPr>
          <p:txBody>
            <a:bodyPr wrap="square">
              <a:spAutoFit/>
            </a:bodyPr>
            <a:lstStyle/>
            <a:p>
              <a:r>
                <a:rPr lang="en-US" sz="1000" b="1" i="1" dirty="0"/>
                <a:t>linkedin.com/in/nickolasbartle/</a:t>
              </a:r>
            </a:p>
          </p:txBody>
        </p:sp>
        <p:sp>
          <p:nvSpPr>
            <p:cNvPr id="7" name="TextBox 6">
              <a:extLst>
                <a:ext uri="{FF2B5EF4-FFF2-40B4-BE49-F238E27FC236}">
                  <a16:creationId xmlns:a16="http://schemas.microsoft.com/office/drawing/2014/main" id="{91EDA60B-05BD-379A-CE46-2F5AAF682B2F}"/>
                </a:ext>
              </a:extLst>
            </p:cNvPr>
            <p:cNvSpPr txBox="1"/>
            <p:nvPr/>
          </p:nvSpPr>
          <p:spPr>
            <a:xfrm>
              <a:off x="148501" y="6549726"/>
              <a:ext cx="4572000" cy="246221"/>
            </a:xfrm>
            <a:prstGeom prst="rect">
              <a:avLst/>
            </a:prstGeom>
            <a:noFill/>
          </p:spPr>
          <p:txBody>
            <a:bodyPr wrap="square">
              <a:spAutoFit/>
            </a:bodyPr>
            <a:lstStyle/>
            <a:p>
              <a:r>
                <a:rPr lang="en-US" sz="1000" b="1" i="1" dirty="0">
                  <a:effectLst/>
                </a:rPr>
                <a:t>https://nbartle26.github.io/DigitalPortfolio/</a:t>
              </a:r>
              <a:endParaRPr lang="en-US" sz="1000" b="1" i="1" dirty="0"/>
            </a:p>
          </p:txBody>
        </p:sp>
      </p:grpSp>
      <p:grpSp>
        <p:nvGrpSpPr>
          <p:cNvPr id="8" name="Group 7">
            <a:extLst>
              <a:ext uri="{FF2B5EF4-FFF2-40B4-BE49-F238E27FC236}">
                <a16:creationId xmlns:a16="http://schemas.microsoft.com/office/drawing/2014/main" id="{7859173B-6431-7C4E-653F-FFDD57671C6F}"/>
              </a:ext>
            </a:extLst>
          </p:cNvPr>
          <p:cNvGrpSpPr/>
          <p:nvPr/>
        </p:nvGrpSpPr>
        <p:grpSpPr>
          <a:xfrm>
            <a:off x="1666875" y="6420466"/>
            <a:ext cx="4710001" cy="389203"/>
            <a:chOff x="457200" y="6365910"/>
            <a:chExt cx="4710001" cy="389203"/>
          </a:xfrm>
        </p:grpSpPr>
        <p:sp>
          <p:nvSpPr>
            <p:cNvPr id="9" name="TextBox 8">
              <a:extLst>
                <a:ext uri="{FF2B5EF4-FFF2-40B4-BE49-F238E27FC236}">
                  <a16:creationId xmlns:a16="http://schemas.microsoft.com/office/drawing/2014/main" id="{08511CD1-3278-4F24-FF09-BCE5A7F2E9C2}"/>
                </a:ext>
              </a:extLst>
            </p:cNvPr>
            <p:cNvSpPr txBox="1"/>
            <p:nvPr/>
          </p:nvSpPr>
          <p:spPr>
            <a:xfrm>
              <a:off x="457200" y="6365910"/>
              <a:ext cx="4572000" cy="246221"/>
            </a:xfrm>
            <a:prstGeom prst="rect">
              <a:avLst/>
            </a:prstGeom>
            <a:noFill/>
          </p:spPr>
          <p:txBody>
            <a:bodyPr wrap="square">
              <a:spAutoFit/>
            </a:bodyPr>
            <a:lstStyle/>
            <a:p>
              <a:r>
                <a:rPr lang="en-US" sz="1000" b="1" i="1" dirty="0"/>
                <a:t>nickbartle2@gmail.com</a:t>
              </a:r>
            </a:p>
          </p:txBody>
        </p:sp>
        <p:sp>
          <p:nvSpPr>
            <p:cNvPr id="10" name="TextBox 9">
              <a:extLst>
                <a:ext uri="{FF2B5EF4-FFF2-40B4-BE49-F238E27FC236}">
                  <a16:creationId xmlns:a16="http://schemas.microsoft.com/office/drawing/2014/main" id="{CC0304D0-F016-2982-78AB-7713DDA866A5}"/>
                </a:ext>
              </a:extLst>
            </p:cNvPr>
            <p:cNvSpPr txBox="1"/>
            <p:nvPr/>
          </p:nvSpPr>
          <p:spPr>
            <a:xfrm>
              <a:off x="595201" y="6508892"/>
              <a:ext cx="4572000" cy="246221"/>
            </a:xfrm>
            <a:prstGeom prst="rect">
              <a:avLst/>
            </a:prstGeom>
            <a:noFill/>
          </p:spPr>
          <p:txBody>
            <a:bodyPr wrap="square">
              <a:spAutoFit/>
            </a:bodyPr>
            <a:lstStyle/>
            <a:p>
              <a:r>
                <a:rPr lang="en-US" sz="1000" b="1" i="1" dirty="0">
                  <a:effectLst/>
                </a:rPr>
                <a:t>(919)-656-2434</a:t>
              </a:r>
              <a:endParaRPr lang="en-US" sz="1000" b="1" i="1" dirty="0"/>
            </a:p>
          </p:txBody>
        </p:sp>
      </p:grpSp>
    </p:spTree>
    <p:extLst>
      <p:ext uri="{BB962C8B-B14F-4D97-AF65-F5344CB8AC3E}">
        <p14:creationId xmlns:p14="http://schemas.microsoft.com/office/powerpoint/2010/main" val="242303981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7" name="Rectangle 96">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99" name="Straight Connector 98">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1" name="Rectangle 100">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p:cNvSpPr txBox="1"/>
          <p:nvPr/>
        </p:nvSpPr>
        <p:spPr>
          <a:xfrm>
            <a:off x="822960" y="516835"/>
            <a:ext cx="4483452" cy="1666501"/>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b="1" spc="-50" dirty="0">
                <a:solidFill>
                  <a:schemeClr val="bg1"/>
                </a:solidFill>
                <a:latin typeface="+mj-lt"/>
                <a:ea typeface="+mj-ea"/>
                <a:cs typeface="+mj-cs"/>
              </a:rPr>
              <a:t>The Problem</a:t>
            </a:r>
          </a:p>
        </p:txBody>
      </p:sp>
      <p:sp>
        <p:nvSpPr>
          <p:cNvPr id="3" name="TextBox 2"/>
          <p:cNvSpPr txBox="1"/>
          <p:nvPr/>
        </p:nvSpPr>
        <p:spPr>
          <a:xfrm>
            <a:off x="822959" y="2236304"/>
            <a:ext cx="4483453" cy="3652667"/>
          </a:xfrm>
          <a:prstGeom prst="rect">
            <a:avLst/>
          </a:prstGeom>
        </p:spPr>
        <p:txBody>
          <a:bodyPr vert="horz" lIns="0" tIns="45720" rIns="0" bIns="45720" rtlCol="0">
            <a:normAutofit/>
          </a:bodyPr>
          <a:lstStyle/>
          <a:p>
            <a:pPr defTabSz="914400">
              <a:lnSpc>
                <a:spcPct val="90000"/>
              </a:lnSpc>
              <a:buClr>
                <a:schemeClr val="accent1"/>
              </a:buClr>
              <a:buFont typeface="Calibri" panose="020F0502020204030204" pitchFamily="34" charset="0"/>
            </a:pPr>
            <a:endParaRPr lang="en-US" sz="2400" b="1" dirty="0">
              <a:solidFill>
                <a:schemeClr val="bg1"/>
              </a:solidFill>
            </a:endParaRPr>
          </a:p>
          <a:p>
            <a:pPr defTabSz="914400">
              <a:lnSpc>
                <a:spcPct val="90000"/>
              </a:lnSpc>
              <a:spcBef>
                <a:spcPts val="800"/>
              </a:spcBef>
              <a:buClr>
                <a:schemeClr val="accent1"/>
              </a:buClr>
              <a:buFont typeface="Calibri" panose="020F0502020204030204" pitchFamily="34" charset="0"/>
              <a:defRPr sz="1600"/>
            </a:pPr>
            <a:r>
              <a:rPr lang="en-US" sz="2400" b="1" i="1" dirty="0">
                <a:solidFill>
                  <a:schemeClr val="bg1"/>
                </a:solidFill>
              </a:rPr>
              <a:t>When a pitcher's velocity drops, is this: </a:t>
            </a:r>
          </a:p>
          <a:p>
            <a:pPr marL="342900" indent="-342900" defTabSz="914400">
              <a:lnSpc>
                <a:spcPct val="90000"/>
              </a:lnSpc>
              <a:spcBef>
                <a:spcPts val="800"/>
              </a:spcBef>
              <a:buClr>
                <a:schemeClr val="accent1"/>
              </a:buClr>
              <a:buFont typeface="Arial" panose="020B0604020202020204" pitchFamily="34" charset="0"/>
              <a:buChar char="•"/>
              <a:defRPr sz="1600"/>
            </a:pPr>
            <a:r>
              <a:rPr lang="en-US" sz="2400" b="1" i="1" dirty="0">
                <a:solidFill>
                  <a:schemeClr val="bg1"/>
                </a:solidFill>
              </a:rPr>
              <a:t>expected natural aging</a:t>
            </a:r>
          </a:p>
          <a:p>
            <a:pPr marL="342900" indent="-342900" defTabSz="914400">
              <a:lnSpc>
                <a:spcPct val="90000"/>
              </a:lnSpc>
              <a:spcBef>
                <a:spcPts val="800"/>
              </a:spcBef>
              <a:buClr>
                <a:schemeClr val="accent1"/>
              </a:buClr>
              <a:buFont typeface="Arial" panose="020B0604020202020204" pitchFamily="34" charset="0"/>
              <a:buChar char="•"/>
              <a:defRPr sz="1600"/>
            </a:pPr>
            <a:r>
              <a:rPr lang="en-US" sz="2400" b="1" i="1" dirty="0">
                <a:solidFill>
                  <a:schemeClr val="bg1"/>
                </a:solidFill>
              </a:rPr>
              <a:t>worrisome injury-related decline  </a:t>
            </a:r>
          </a:p>
          <a:p>
            <a:pPr marL="342900" indent="-342900" defTabSz="914400">
              <a:lnSpc>
                <a:spcPct val="90000"/>
              </a:lnSpc>
              <a:spcBef>
                <a:spcPts val="800"/>
              </a:spcBef>
              <a:buClr>
                <a:schemeClr val="accent1"/>
              </a:buClr>
              <a:buFont typeface="Arial" panose="020B0604020202020204" pitchFamily="34" charset="0"/>
              <a:buChar char="•"/>
              <a:defRPr sz="1600"/>
            </a:pPr>
            <a:r>
              <a:rPr lang="en-US" sz="2400" b="1" i="1" dirty="0">
                <a:solidFill>
                  <a:schemeClr val="bg1"/>
                </a:solidFill>
              </a:rPr>
              <a:t>a mix of both</a:t>
            </a:r>
          </a:p>
          <a:p>
            <a:pPr defTabSz="914400">
              <a:lnSpc>
                <a:spcPct val="90000"/>
              </a:lnSpc>
              <a:spcBef>
                <a:spcPts val="800"/>
              </a:spcBef>
              <a:buClr>
                <a:schemeClr val="accent1"/>
              </a:buClr>
              <a:buFont typeface="Calibri" panose="020F0502020204030204" pitchFamily="34" charset="0"/>
              <a:defRPr sz="1600"/>
            </a:pPr>
            <a:endParaRPr lang="en-US" sz="2400" b="1" dirty="0">
              <a:solidFill>
                <a:schemeClr val="bg1"/>
              </a:solidFill>
            </a:endParaRPr>
          </a:p>
        </p:txBody>
      </p:sp>
      <p:sp>
        <p:nvSpPr>
          <p:cNvPr id="105" name="Rectangle 104">
            <a:extLst>
              <a:ext uri="{FF2B5EF4-FFF2-40B4-BE49-F238E27FC236}">
                <a16:creationId xmlns:a16="http://schemas.microsoft.com/office/drawing/2014/main" id="{3BC04142-131F-4352-8F66-1B161AF72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5" name="Graphic 74" descr="Brain in head">
            <a:extLst>
              <a:ext uri="{FF2B5EF4-FFF2-40B4-BE49-F238E27FC236}">
                <a16:creationId xmlns:a16="http://schemas.microsoft.com/office/drawing/2014/main" id="{A9001A02-DD2A-3D1B-2976-C13DD066EF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8986" y="2182759"/>
            <a:ext cx="2470690" cy="24706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p:cNvSpPr txBox="1"/>
          <p:nvPr/>
        </p:nvSpPr>
        <p:spPr>
          <a:xfrm>
            <a:off x="457232" y="516835"/>
            <a:ext cx="4754849" cy="1666501"/>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b="1" spc="-50" dirty="0">
                <a:solidFill>
                  <a:schemeClr val="bg1"/>
                </a:solidFill>
                <a:latin typeface="+mj-lt"/>
                <a:ea typeface="+mj-ea"/>
                <a:cs typeface="+mj-cs"/>
              </a:rPr>
              <a:t>Research Question</a:t>
            </a:r>
          </a:p>
        </p:txBody>
      </p:sp>
      <p:sp>
        <p:nvSpPr>
          <p:cNvPr id="3" name="TextBox 2"/>
          <p:cNvSpPr txBox="1"/>
          <p:nvPr/>
        </p:nvSpPr>
        <p:spPr>
          <a:xfrm>
            <a:off x="214313" y="2236304"/>
            <a:ext cx="5300662" cy="4393095"/>
          </a:xfrm>
          <a:prstGeom prst="rect">
            <a:avLst/>
          </a:prstGeom>
        </p:spPr>
        <p:txBody>
          <a:bodyPr vert="horz" lIns="0" tIns="45720" rIns="0" bIns="45720" rtlCol="0">
            <a:normAutofit/>
          </a:bodyPr>
          <a:lstStyle/>
          <a:p>
            <a:pPr defTabSz="914400">
              <a:lnSpc>
                <a:spcPct val="90000"/>
              </a:lnSpc>
              <a:buClr>
                <a:schemeClr val="accent1"/>
              </a:buClr>
              <a:buFont typeface="Calibri" panose="020F0502020204030204" pitchFamily="34" charset="0"/>
            </a:pPr>
            <a:endParaRPr lang="en-US" sz="1200" b="1" dirty="0">
              <a:solidFill>
                <a:srgbClr val="FFFFFF"/>
              </a:solidFill>
            </a:endParaRPr>
          </a:p>
          <a:p>
            <a:pPr defTabSz="914400">
              <a:lnSpc>
                <a:spcPct val="90000"/>
              </a:lnSpc>
              <a:spcBef>
                <a:spcPts val="800"/>
              </a:spcBef>
              <a:buClr>
                <a:schemeClr val="accent1"/>
              </a:buClr>
              <a:buFont typeface="Calibri" panose="020F0502020204030204" pitchFamily="34" charset="0"/>
              <a:defRPr sz="1600"/>
            </a:pPr>
            <a:r>
              <a:rPr lang="en-US" sz="2000" b="1" dirty="0">
                <a:solidFill>
                  <a:schemeClr val="bg1"/>
                </a:solidFill>
              </a:rPr>
              <a:t>PRIMARY QUESTION:</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Can we quantitatively separate natural aging effects</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from injury-related decline in pitcher velocity?</a:t>
            </a:r>
          </a:p>
          <a:p>
            <a:pPr defTabSz="914400">
              <a:lnSpc>
                <a:spcPct val="90000"/>
              </a:lnSpc>
              <a:spcBef>
                <a:spcPts val="800"/>
              </a:spcBef>
              <a:buClr>
                <a:schemeClr val="accent1"/>
              </a:buClr>
              <a:buFont typeface="Calibri" panose="020F0502020204030204" pitchFamily="34" charset="0"/>
              <a:defRPr sz="1600"/>
            </a:pPr>
            <a:endParaRPr lang="en-US" sz="2000" b="1" dirty="0">
              <a:solidFill>
                <a:schemeClr val="bg1"/>
              </a:solidFill>
            </a:endParaRPr>
          </a:p>
          <a:p>
            <a:pPr defTabSz="914400">
              <a:lnSpc>
                <a:spcPct val="90000"/>
              </a:lnSpc>
              <a:spcBef>
                <a:spcPts val="800"/>
              </a:spcBef>
              <a:buClr>
                <a:schemeClr val="accent1"/>
              </a:buClr>
              <a:buFont typeface="Calibri" panose="020F0502020204030204" pitchFamily="34" charset="0"/>
              <a:defRPr sz="1600"/>
            </a:pPr>
            <a:r>
              <a:rPr lang="en-US" sz="2000" b="1" dirty="0">
                <a:solidFill>
                  <a:schemeClr val="bg1"/>
                </a:solidFill>
              </a:rPr>
              <a:t>SUPPORTING QUESTIONS:</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1. What is the population-level aging pattern for pitcher velocity?</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2. When do velocity declines typically occur?</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3. What are the immediate and lingering impacts of Tommy John surgery?</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4. Can we predict future decline risk?</a:t>
            </a:r>
          </a:p>
          <a:p>
            <a:pPr defTabSz="914400">
              <a:lnSpc>
                <a:spcPct val="90000"/>
              </a:lnSpc>
              <a:spcBef>
                <a:spcPts val="800"/>
              </a:spcBef>
              <a:buClr>
                <a:schemeClr val="accent1"/>
              </a:buClr>
              <a:buFont typeface="Calibri" panose="020F0502020204030204" pitchFamily="34" charset="0"/>
              <a:defRPr sz="1600"/>
            </a:pPr>
            <a:endParaRPr lang="en-US" sz="2000" b="1" dirty="0">
              <a:solidFill>
                <a:schemeClr val="bg1"/>
              </a:solidFill>
            </a:endParaRPr>
          </a:p>
        </p:txBody>
      </p:sp>
      <p:sp>
        <p:nvSpPr>
          <p:cNvPr id="20" name="Rectangle 19">
            <a:extLst>
              <a:ext uri="{FF2B5EF4-FFF2-40B4-BE49-F238E27FC236}">
                <a16:creationId xmlns:a16="http://schemas.microsoft.com/office/drawing/2014/main" id="{3BC04142-131F-4352-8F66-1B161AF72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Graphic 6" descr="Puzzle">
            <a:extLst>
              <a:ext uri="{FF2B5EF4-FFF2-40B4-BE49-F238E27FC236}">
                <a16:creationId xmlns:a16="http://schemas.microsoft.com/office/drawing/2014/main" id="{EAB8802B-B04B-37FC-1A1A-FD6695F664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8986" y="2182759"/>
            <a:ext cx="2470690" cy="24706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6" name="Rectangle 85">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88" name="Straight Connector 8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Draft drawing of a floor plan">
            <a:extLst>
              <a:ext uri="{FF2B5EF4-FFF2-40B4-BE49-F238E27FC236}">
                <a16:creationId xmlns:a16="http://schemas.microsoft.com/office/drawing/2014/main" id="{7ADF2E8A-504C-F304-5672-03EAA76AAD9E}"/>
              </a:ext>
            </a:extLst>
          </p:cNvPr>
          <p:cNvPicPr>
            <a:picLocks noChangeAspect="1"/>
          </p:cNvPicPr>
          <p:nvPr/>
        </p:nvPicPr>
        <p:blipFill>
          <a:blip r:embed="rId3">
            <a:duotone>
              <a:schemeClr val="bg2">
                <a:shade val="45000"/>
                <a:satMod val="135000"/>
              </a:schemeClr>
              <a:prstClr val="white"/>
            </a:duotone>
            <a:alphaModFix amt="45000"/>
          </a:blip>
          <a:srcRect l="8000" r="1" b="1"/>
          <a:stretch>
            <a:fillRect/>
          </a:stretch>
        </p:blipFill>
        <p:spPr>
          <a:xfrm>
            <a:off x="20" y="10"/>
            <a:ext cx="9143980" cy="6857990"/>
          </a:xfrm>
          <a:prstGeom prst="rect">
            <a:avLst/>
          </a:prstGeom>
        </p:spPr>
      </p:pic>
      <p:cxnSp>
        <p:nvCxnSpPr>
          <p:cNvPr id="90" name="Straight Connector 89">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700" b="1" spc="-50" dirty="0">
                <a:solidFill>
                  <a:srgbClr val="0070C0"/>
                </a:solidFill>
                <a:latin typeface="+mj-lt"/>
                <a:ea typeface="+mj-ea"/>
                <a:cs typeface="+mj-cs"/>
              </a:rPr>
              <a:t>Three-Part Methodology</a:t>
            </a:r>
          </a:p>
        </p:txBody>
      </p:sp>
      <p:sp>
        <p:nvSpPr>
          <p:cNvPr id="92" name="Rectangle 91">
            <a:extLst>
              <a:ext uri="{FF2B5EF4-FFF2-40B4-BE49-F238E27FC236}">
                <a16:creationId xmlns:a16="http://schemas.microsoft.com/office/drawing/2014/main" id="{8BAD894E-0868-44E3-A66D-61256D6C5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6791BA"/>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4" name="Rectangle 93">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rgbClr val="596A7A"/>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31" name="Diagram 30">
            <a:extLst>
              <a:ext uri="{FF2B5EF4-FFF2-40B4-BE49-F238E27FC236}">
                <a16:creationId xmlns:a16="http://schemas.microsoft.com/office/drawing/2014/main" id="{6DD63A27-1387-67E9-998C-93F82C1733C6}"/>
              </a:ext>
            </a:extLst>
          </p:cNvPr>
          <p:cNvGraphicFramePr/>
          <p:nvPr>
            <p:extLst>
              <p:ext uri="{D42A27DB-BD31-4B8C-83A1-F6EECF244321}">
                <p14:modId xmlns:p14="http://schemas.microsoft.com/office/powerpoint/2010/main" val="758141971"/>
              </p:ext>
            </p:extLst>
          </p:nvPr>
        </p:nvGraphicFramePr>
        <p:xfrm>
          <a:off x="480060" y="1845734"/>
          <a:ext cx="8092440" cy="4023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8" name="Straight Connector 3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Close-up of a baseball&#10;&#10;AI-generated content may be incorrect.">
            <a:extLst>
              <a:ext uri="{FF2B5EF4-FFF2-40B4-BE49-F238E27FC236}">
                <a16:creationId xmlns:a16="http://schemas.microsoft.com/office/drawing/2014/main" id="{BEC51A65-3D64-CFA8-AE9C-9D5679B8540C}"/>
              </a:ext>
            </a:extLst>
          </p:cNvPr>
          <p:cNvPicPr>
            <a:picLocks noChangeAspect="1"/>
          </p:cNvPicPr>
          <p:nvPr/>
        </p:nvPicPr>
        <p:blipFill>
          <a:blip r:embed="rId3">
            <a:duotone>
              <a:prstClr val="black"/>
              <a:schemeClr val="tx2">
                <a:tint val="45000"/>
                <a:satMod val="400000"/>
              </a:schemeClr>
            </a:duotone>
            <a:alphaModFix amt="35000"/>
          </a:blip>
          <a:srcRect l="25000"/>
          <a:stretch>
            <a:fillRect/>
          </a:stretch>
        </p:blipFill>
        <p:spPr>
          <a:xfrm>
            <a:off x="20" y="10"/>
            <a:ext cx="9143980" cy="6857991"/>
          </a:xfrm>
          <a:prstGeom prst="rect">
            <a:avLst/>
          </a:prstGeom>
        </p:spPr>
      </p:pic>
      <p:cxnSp>
        <p:nvCxnSpPr>
          <p:cNvPr id="39" name="Straight Connector 38">
            <a:extLst>
              <a:ext uri="{FF2B5EF4-FFF2-40B4-BE49-F238E27FC236}">
                <a16:creationId xmlns:a16="http://schemas.microsoft.com/office/drawing/2014/main" id="{B5AF3374-98C4-4020-BC8A-1E9636306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spc="-50">
                <a:solidFill>
                  <a:schemeClr val="tx1">
                    <a:lumMod val="75000"/>
                    <a:lumOff val="25000"/>
                  </a:schemeClr>
                </a:solidFill>
                <a:latin typeface="+mj-lt"/>
                <a:ea typeface="+mj-ea"/>
                <a:cs typeface="+mj-cs"/>
              </a:rPr>
              <a:t>Data &amp; Sample</a:t>
            </a:r>
          </a:p>
        </p:txBody>
      </p:sp>
      <p:sp>
        <p:nvSpPr>
          <p:cNvPr id="40" name="Rectangle 39">
            <a:extLst>
              <a:ext uri="{FF2B5EF4-FFF2-40B4-BE49-F238E27FC236}">
                <a16:creationId xmlns:a16="http://schemas.microsoft.com/office/drawing/2014/main" id="{0ABACFF0-2A9C-40B2-AD8B-4BF8B36A5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9B514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0F093FA5-C51D-489E-81CB-B9B62654C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Diagram 5">
            <a:extLst>
              <a:ext uri="{FF2B5EF4-FFF2-40B4-BE49-F238E27FC236}">
                <a16:creationId xmlns:a16="http://schemas.microsoft.com/office/drawing/2014/main" id="{0A2450E3-3F7F-3D3A-14E5-E20C133AD631}"/>
              </a:ext>
            </a:extLst>
          </p:cNvPr>
          <p:cNvGraphicFramePr/>
          <p:nvPr>
            <p:extLst>
              <p:ext uri="{D42A27DB-BD31-4B8C-83A1-F6EECF244321}">
                <p14:modId xmlns:p14="http://schemas.microsoft.com/office/powerpoint/2010/main" val="2029917269"/>
              </p:ext>
            </p:extLst>
          </p:nvPr>
        </p:nvGraphicFramePr>
        <p:xfrm>
          <a:off x="822960" y="1845734"/>
          <a:ext cx="7543800" cy="4023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p:cNvSpPr txBox="1"/>
          <p:nvPr/>
        </p:nvSpPr>
        <p:spPr>
          <a:xfrm>
            <a:off x="297454" y="203812"/>
            <a:ext cx="5363466" cy="1723660"/>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b="1" spc="-50" dirty="0">
                <a:solidFill>
                  <a:schemeClr val="bg1"/>
                </a:solidFill>
                <a:latin typeface="+mj-lt"/>
                <a:ea typeface="+mj-ea"/>
                <a:cs typeface="+mj-cs"/>
              </a:rPr>
              <a:t>Model Development:</a:t>
            </a:r>
          </a:p>
        </p:txBody>
      </p:sp>
      <p:sp>
        <p:nvSpPr>
          <p:cNvPr id="4" name="Rectangle: Rounded Corners 3">
            <a:extLst>
              <a:ext uri="{FF2B5EF4-FFF2-40B4-BE49-F238E27FC236}">
                <a16:creationId xmlns:a16="http://schemas.microsoft.com/office/drawing/2014/main" id="{FEEB176F-8ABD-0A71-3898-8933CB05F0BA}"/>
              </a:ext>
            </a:extLst>
          </p:cNvPr>
          <p:cNvSpPr/>
          <p:nvPr/>
        </p:nvSpPr>
        <p:spPr>
          <a:xfrm>
            <a:off x="195653" y="2542429"/>
            <a:ext cx="5363466" cy="995768"/>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C65D40C-11CE-422F-6BEF-325377D18C90}"/>
              </a:ext>
            </a:extLst>
          </p:cNvPr>
          <p:cNvSpPr/>
          <p:nvPr/>
        </p:nvSpPr>
        <p:spPr>
          <a:xfrm>
            <a:off x="195653" y="5402556"/>
            <a:ext cx="5266996" cy="67807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19B3AF9-7ABD-DC69-DEE9-0542C34372E4}"/>
              </a:ext>
            </a:extLst>
          </p:cNvPr>
          <p:cNvSpPr/>
          <p:nvPr/>
        </p:nvSpPr>
        <p:spPr>
          <a:xfrm>
            <a:off x="195653" y="4155566"/>
            <a:ext cx="5266996" cy="67807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7455" y="2236304"/>
            <a:ext cx="5165194" cy="4417884"/>
          </a:xfrm>
          <a:prstGeom prst="rect">
            <a:avLst/>
          </a:prstGeom>
        </p:spPr>
        <p:txBody>
          <a:bodyPr vert="horz" lIns="0" tIns="45720" rIns="0" bIns="45720" rtlCol="0">
            <a:normAutofit/>
          </a:bodyPr>
          <a:lstStyle/>
          <a:p>
            <a:pPr defTabSz="914400">
              <a:lnSpc>
                <a:spcPct val="90000"/>
              </a:lnSpc>
              <a:spcBef>
                <a:spcPts val="800"/>
              </a:spcBef>
              <a:buClr>
                <a:schemeClr val="accent1"/>
              </a:buClr>
              <a:buFont typeface="Calibri" panose="020F0502020204030204" pitchFamily="34" charset="0"/>
              <a:defRPr sz="1600"/>
            </a:pPr>
            <a:r>
              <a:rPr lang="en-US" sz="2000" b="1" dirty="0">
                <a:solidFill>
                  <a:schemeClr val="bg1"/>
                </a:solidFill>
              </a:rPr>
              <a:t>INITIAL HYPOTHESIS: </a:t>
            </a:r>
          </a:p>
          <a:p>
            <a:pPr defTabSz="914400">
              <a:lnSpc>
                <a:spcPct val="90000"/>
              </a:lnSpc>
              <a:spcBef>
                <a:spcPts val="800"/>
              </a:spcBef>
              <a:buClr>
                <a:schemeClr val="accent1"/>
              </a:buClr>
              <a:buFont typeface="Calibri" panose="020F0502020204030204" pitchFamily="34" charset="0"/>
              <a:defRPr sz="1600"/>
            </a:pPr>
            <a:r>
              <a:rPr lang="en-US" sz="1400" b="1" dirty="0">
                <a:solidFill>
                  <a:srgbClr val="0070C0"/>
                </a:solidFill>
              </a:rPr>
              <a:t>Pitcher decline should manifest across multiple performance dimensions. I hypothesized velocity (arm strength), command (control precision), and movement (pitch quality) would show correlated aging patterns.</a:t>
            </a:r>
          </a:p>
          <a:p>
            <a:pPr defTabSz="914400">
              <a:lnSpc>
                <a:spcPct val="90000"/>
              </a:lnSpc>
              <a:spcBef>
                <a:spcPts val="800"/>
              </a:spcBef>
              <a:buClr>
                <a:schemeClr val="accent1"/>
              </a:buClr>
              <a:buFont typeface="Calibri" panose="020F0502020204030204" pitchFamily="34" charset="0"/>
              <a:defRPr sz="1600"/>
            </a:pPr>
            <a:r>
              <a:rPr lang="en-US" sz="1600" b="1" i="1" dirty="0">
                <a:solidFill>
                  <a:srgbClr val="FFFFFF"/>
                </a:solidFill>
              </a:rPr>
              <a:t> </a:t>
            </a:r>
            <a:endParaRPr lang="en-US" sz="1600" b="1" dirty="0">
              <a:solidFill>
                <a:srgbClr val="FFFFFF"/>
              </a:solidFill>
            </a:endParaRPr>
          </a:p>
          <a:p>
            <a:pPr defTabSz="914400">
              <a:lnSpc>
                <a:spcPct val="90000"/>
              </a:lnSpc>
              <a:spcBef>
                <a:spcPts val="800"/>
              </a:spcBef>
              <a:buClr>
                <a:schemeClr val="accent1"/>
              </a:buClr>
              <a:buFont typeface="Calibri" panose="020F0502020204030204" pitchFamily="34" charset="0"/>
              <a:defRPr sz="1600"/>
            </a:pPr>
            <a:r>
              <a:rPr lang="en-US" sz="2000" b="1" dirty="0">
                <a:solidFill>
                  <a:srgbClr val="FFFFFF"/>
                </a:solidFill>
              </a:rPr>
              <a:t>✅ VELOCITY (Fastball MPH):</a:t>
            </a:r>
          </a:p>
          <a:p>
            <a:pPr defTabSz="914400">
              <a:lnSpc>
                <a:spcPct val="90000"/>
              </a:lnSpc>
              <a:spcBef>
                <a:spcPts val="800"/>
              </a:spcBef>
              <a:buClr>
                <a:schemeClr val="accent1"/>
              </a:buClr>
              <a:buFont typeface="Calibri" panose="020F0502020204030204" pitchFamily="34" charset="0"/>
              <a:defRPr sz="1600"/>
            </a:pPr>
            <a:r>
              <a:rPr lang="en-US" sz="1400" b="1" dirty="0">
                <a:solidFill>
                  <a:srgbClr val="0070C0"/>
                </a:solidFill>
              </a:rPr>
              <a:t>   • Clear aging patterns, significant changepoints</a:t>
            </a:r>
          </a:p>
          <a:p>
            <a:pPr defTabSz="914400">
              <a:lnSpc>
                <a:spcPct val="90000"/>
              </a:lnSpc>
              <a:spcBef>
                <a:spcPts val="800"/>
              </a:spcBef>
              <a:buClr>
                <a:schemeClr val="accent1"/>
              </a:buClr>
              <a:buFont typeface="Calibri" panose="020F0502020204030204" pitchFamily="34" charset="0"/>
              <a:defRPr sz="1600"/>
            </a:pPr>
            <a:r>
              <a:rPr lang="en-US" sz="1400" b="1" dirty="0">
                <a:solidFill>
                  <a:srgbClr val="0070C0"/>
                </a:solidFill>
              </a:rPr>
              <a:t>   • Predictable post-TJ recovery patterns, strong model fit (R² = 0.629)</a:t>
            </a:r>
          </a:p>
          <a:p>
            <a:pPr defTabSz="914400">
              <a:lnSpc>
                <a:spcPct val="90000"/>
              </a:lnSpc>
              <a:spcBef>
                <a:spcPts val="800"/>
              </a:spcBef>
              <a:buClr>
                <a:schemeClr val="accent1"/>
              </a:buClr>
              <a:buFont typeface="Calibri" panose="020F0502020204030204" pitchFamily="34" charset="0"/>
              <a:defRPr sz="1600"/>
            </a:pPr>
            <a:endParaRPr lang="en-US" sz="1400" b="1" dirty="0">
              <a:solidFill>
                <a:srgbClr val="FFFFFF"/>
              </a:solidFill>
            </a:endParaRPr>
          </a:p>
          <a:p>
            <a:pPr defTabSz="914400">
              <a:lnSpc>
                <a:spcPct val="90000"/>
              </a:lnSpc>
              <a:spcBef>
                <a:spcPts val="800"/>
              </a:spcBef>
              <a:buClr>
                <a:schemeClr val="accent1"/>
              </a:buClr>
              <a:defRPr sz="1600"/>
            </a:pPr>
            <a:r>
              <a:rPr lang="en-US" sz="2000" b="1" dirty="0">
                <a:solidFill>
                  <a:srgbClr val="FFFFFF"/>
                </a:solidFill>
              </a:rPr>
              <a:t>❌ COMMAND (BB%) and MOVEMENT (Break): </a:t>
            </a:r>
          </a:p>
          <a:p>
            <a:pPr defTabSz="914400">
              <a:lnSpc>
                <a:spcPct val="90000"/>
              </a:lnSpc>
              <a:spcBef>
                <a:spcPts val="800"/>
              </a:spcBef>
              <a:buClr>
                <a:schemeClr val="accent1"/>
              </a:buClr>
              <a:buFont typeface="Calibri" panose="020F0502020204030204" pitchFamily="34" charset="0"/>
              <a:defRPr sz="1600"/>
            </a:pPr>
            <a:r>
              <a:rPr lang="en-US" sz="1400" b="1" dirty="0">
                <a:solidFill>
                  <a:srgbClr val="0070C0"/>
                </a:solidFill>
              </a:rPr>
              <a:t>   • No systematic age-related patterns detected; high year-to-year variance, no statistically significant clear changepoints</a:t>
            </a:r>
          </a:p>
        </p:txBody>
      </p:sp>
      <p:sp>
        <p:nvSpPr>
          <p:cNvPr id="20" name="Rectangle 19">
            <a:extLst>
              <a:ext uri="{FF2B5EF4-FFF2-40B4-BE49-F238E27FC236}">
                <a16:creationId xmlns:a16="http://schemas.microsoft.com/office/drawing/2014/main" id="{3BC04142-131F-4352-8F66-1B161AF72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Graphic 6" descr="Rocket">
            <a:extLst>
              <a:ext uri="{FF2B5EF4-FFF2-40B4-BE49-F238E27FC236}">
                <a16:creationId xmlns:a16="http://schemas.microsoft.com/office/drawing/2014/main" id="{D4549637-8B32-74BC-4667-BEE2214358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8986" y="2182759"/>
            <a:ext cx="2470690" cy="2470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6" name="Rectangle 5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8" name="Straight Connector 5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75499" y="4550229"/>
            <a:ext cx="8181805" cy="1057655"/>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000" spc="-50" dirty="0">
                <a:solidFill>
                  <a:srgbClr val="0070C0"/>
                </a:solidFill>
                <a:latin typeface="+mj-lt"/>
                <a:ea typeface="+mj-ea"/>
                <a:cs typeface="+mj-cs"/>
              </a:rPr>
              <a:t>Initial Findings I: Universal Aging Curve</a:t>
            </a:r>
          </a:p>
        </p:txBody>
      </p:sp>
      <p:pic>
        <p:nvPicPr>
          <p:cNvPr id="15" name="Picture 14" descr="A graph showing the growth of the fall&#10;&#10;AI-generated content may be incorrect.">
            <a:extLst>
              <a:ext uri="{FF2B5EF4-FFF2-40B4-BE49-F238E27FC236}">
                <a16:creationId xmlns:a16="http://schemas.microsoft.com/office/drawing/2014/main" id="{049017D0-E865-3DB1-30B4-A292590FA77B}"/>
              </a:ext>
            </a:extLst>
          </p:cNvPr>
          <p:cNvPicPr>
            <a:picLocks noChangeAspect="1"/>
          </p:cNvPicPr>
          <p:nvPr/>
        </p:nvPicPr>
        <p:blipFill>
          <a:blip r:embed="rId3"/>
          <a:srcRect t="24458" r="-2" b="-2"/>
          <a:stretch>
            <a:fillRect/>
          </a:stretch>
        </p:blipFill>
        <p:spPr>
          <a:xfrm>
            <a:off x="476592" y="640080"/>
            <a:ext cx="8187348" cy="3602736"/>
          </a:xfrm>
          <a:prstGeom prst="rect">
            <a:avLst/>
          </a:prstGeom>
        </p:spPr>
      </p:pic>
      <p:cxnSp>
        <p:nvCxnSpPr>
          <p:cNvPr id="62" name="Straight Connector 6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6" name="Rectangle 65">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6C8110-B9E0-8E71-2FD0-089B0EB9C5AA}"/>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3EB0D3A4-CA5C-029C-B62C-2E379C25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6" name="Rectangle 55">
            <a:extLst>
              <a:ext uri="{FF2B5EF4-FFF2-40B4-BE49-F238E27FC236}">
                <a16:creationId xmlns:a16="http://schemas.microsoft.com/office/drawing/2014/main" id="{2003E382-D9D3-E205-F9C7-61165AC6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8" name="Straight Connector 57">
            <a:extLst>
              <a:ext uri="{FF2B5EF4-FFF2-40B4-BE49-F238E27FC236}">
                <a16:creationId xmlns:a16="http://schemas.microsoft.com/office/drawing/2014/main" id="{A0EDD13C-C9B8-019F-330D-5B4D978D20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4B1A7A17-F5A2-DD1D-F9E3-1EED9F37BF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C518FFE-E9DC-26C6-76CF-CB6F363B412E}"/>
              </a:ext>
            </a:extLst>
          </p:cNvPr>
          <p:cNvSpPr txBox="1"/>
          <p:nvPr/>
        </p:nvSpPr>
        <p:spPr>
          <a:xfrm>
            <a:off x="475499" y="4550229"/>
            <a:ext cx="8181805" cy="1057655"/>
          </a:xfrm>
          <a:prstGeom prst="rect">
            <a:avLst/>
          </a:prstGeom>
        </p:spPr>
        <p:txBody>
          <a:bodyPr vert="horz" lIns="91440" tIns="45720" rIns="91440" bIns="45720" rtlCol="0" anchor="b">
            <a:normAutofit/>
          </a:bodyPr>
          <a:lstStyle>
            <a:defPPr>
              <a:defRPr lang="en-US"/>
            </a:defPPr>
            <a:lvl1pPr defTabSz="914400">
              <a:lnSpc>
                <a:spcPct val="85000"/>
              </a:lnSpc>
              <a:spcBef>
                <a:spcPct val="0"/>
              </a:spcBef>
              <a:spcAft>
                <a:spcPts val="600"/>
              </a:spcAft>
              <a:defRPr sz="4000" b="1" spc="-50">
                <a:solidFill>
                  <a:srgbClr val="0070C0"/>
                </a:solidFill>
                <a:latin typeface="+mj-lt"/>
                <a:ea typeface="+mj-ea"/>
                <a:cs typeface="+mj-cs"/>
              </a:defRPr>
            </a:lvl1pPr>
          </a:lstStyle>
          <a:p>
            <a:r>
              <a:rPr lang="en-US" dirty="0"/>
              <a:t>Industry Aging Curves - Driveline</a:t>
            </a:r>
          </a:p>
        </p:txBody>
      </p:sp>
      <p:cxnSp>
        <p:nvCxnSpPr>
          <p:cNvPr id="62" name="Straight Connector 61">
            <a:extLst>
              <a:ext uri="{FF2B5EF4-FFF2-40B4-BE49-F238E27FC236}">
                <a16:creationId xmlns:a16="http://schemas.microsoft.com/office/drawing/2014/main" id="{413A9F70-CEBB-44A3-3A35-3724467A62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40C59FE-2D0A-D9F4-281C-7189E824D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6" name="Rectangle 65">
            <a:extLst>
              <a:ext uri="{FF2B5EF4-FFF2-40B4-BE49-F238E27FC236}">
                <a16:creationId xmlns:a16="http://schemas.microsoft.com/office/drawing/2014/main" id="{3242DED4-6F9A-19A7-993C-C30B5A903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descr="A graph of a graph showing the average fastball velocity aging curves&#10;&#10;AI-generated content may be incorrect.">
            <a:extLst>
              <a:ext uri="{FF2B5EF4-FFF2-40B4-BE49-F238E27FC236}">
                <a16:creationId xmlns:a16="http://schemas.microsoft.com/office/drawing/2014/main" id="{83A61424-D6E0-4DF1-2431-B04BA07669E9}"/>
              </a:ext>
            </a:extLst>
          </p:cNvPr>
          <p:cNvPicPr>
            <a:picLocks noChangeAspect="1"/>
          </p:cNvPicPr>
          <p:nvPr/>
        </p:nvPicPr>
        <p:blipFill>
          <a:blip r:embed="rId3"/>
          <a:stretch>
            <a:fillRect/>
          </a:stretch>
        </p:blipFill>
        <p:spPr>
          <a:xfrm>
            <a:off x="320774" y="1108186"/>
            <a:ext cx="4444900" cy="3722602"/>
          </a:xfrm>
          <a:prstGeom prst="rect">
            <a:avLst/>
          </a:prstGeom>
        </p:spPr>
      </p:pic>
      <p:pic>
        <p:nvPicPr>
          <p:cNvPr id="4" name="Picture 2" descr="A graph with a line drawn on it&#10;&#10;AI-generated content may be incorrect.">
            <a:extLst>
              <a:ext uri="{FF2B5EF4-FFF2-40B4-BE49-F238E27FC236}">
                <a16:creationId xmlns:a16="http://schemas.microsoft.com/office/drawing/2014/main" id="{A637926B-8075-63C1-2904-1D4687D631B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80074" y="1469460"/>
            <a:ext cx="4444901" cy="308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33635"/>
      </p:ext>
    </p:extLst>
  </p:cSld>
  <p:clrMapOvr>
    <a:masterClrMapping/>
  </p:clrMapOvr>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7EC492"/>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6672</TotalTime>
  <Words>8027</Words>
  <Application>Microsoft Office PowerPoint</Application>
  <PresentationFormat>On-screen Show (4:3)</PresentationFormat>
  <Paragraphs>533</Paragraphs>
  <Slides>28</Slides>
  <Notes>28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Arial</vt:lpstr>
      <vt:lpstr>Calibri</vt:lpstr>
      <vt:lpstr>Calibri Light</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Owner</dc:creator>
  <cp:keywords/>
  <dc:description>generated using python-pptx</dc:description>
  <cp:lastModifiedBy>Bartle, Nick</cp:lastModifiedBy>
  <cp:revision>50</cp:revision>
  <dcterms:created xsi:type="dcterms:W3CDTF">2013-01-27T09:14:16Z</dcterms:created>
  <dcterms:modified xsi:type="dcterms:W3CDTF">2026-02-19T14:09:50Z</dcterms:modified>
  <cp:category/>
</cp:coreProperties>
</file>